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86" r:id="rId3"/>
    <p:sldMasterId id="2147483699" r:id="rId4"/>
    <p:sldMasterId id="2147483711" r:id="rId5"/>
    <p:sldMasterId id="2147483723" r:id="rId6"/>
    <p:sldMasterId id="2147483749" r:id="rId7"/>
    <p:sldMasterId id="2147483761" r:id="rId8"/>
    <p:sldMasterId id="2147483773" r:id="rId9"/>
    <p:sldMasterId id="2147483786" r:id="rId10"/>
  </p:sldMasterIdLst>
  <p:notesMasterIdLst>
    <p:notesMasterId r:id="rId80"/>
  </p:notesMasterIdLst>
  <p:handoutMasterIdLst>
    <p:handoutMasterId r:id="rId81"/>
  </p:handoutMasterIdLst>
  <p:sldIdLst>
    <p:sldId id="327" r:id="rId11"/>
    <p:sldId id="278" r:id="rId12"/>
    <p:sldId id="284" r:id="rId13"/>
    <p:sldId id="502" r:id="rId14"/>
    <p:sldId id="328" r:id="rId15"/>
    <p:sldId id="341" r:id="rId16"/>
    <p:sldId id="510" r:id="rId17"/>
    <p:sldId id="511" r:id="rId18"/>
    <p:sldId id="512" r:id="rId19"/>
    <p:sldId id="513" r:id="rId20"/>
    <p:sldId id="520" r:id="rId21"/>
    <p:sldId id="521" r:id="rId22"/>
    <p:sldId id="522" r:id="rId23"/>
    <p:sldId id="524" r:id="rId24"/>
    <p:sldId id="527" r:id="rId25"/>
    <p:sldId id="526" r:id="rId26"/>
    <p:sldId id="525" r:id="rId27"/>
    <p:sldId id="528" r:id="rId28"/>
    <p:sldId id="514" r:id="rId29"/>
    <p:sldId id="426" r:id="rId30"/>
    <p:sldId id="503" r:id="rId31"/>
    <p:sldId id="515" r:id="rId32"/>
    <p:sldId id="529" r:id="rId33"/>
    <p:sldId id="500" r:id="rId34"/>
    <p:sldId id="344" r:id="rId35"/>
    <p:sldId id="530" r:id="rId36"/>
    <p:sldId id="505" r:id="rId37"/>
    <p:sldId id="506" r:id="rId38"/>
    <p:sldId id="431" r:id="rId39"/>
    <p:sldId id="532" r:id="rId40"/>
    <p:sldId id="533" r:id="rId41"/>
    <p:sldId id="534" r:id="rId42"/>
    <p:sldId id="432" r:id="rId43"/>
    <p:sldId id="433" r:id="rId44"/>
    <p:sldId id="434" r:id="rId45"/>
    <p:sldId id="342" r:id="rId46"/>
    <p:sldId id="358" r:id="rId47"/>
    <p:sldId id="359" r:id="rId48"/>
    <p:sldId id="380" r:id="rId49"/>
    <p:sldId id="377" r:id="rId50"/>
    <p:sldId id="375" r:id="rId51"/>
    <p:sldId id="373" r:id="rId52"/>
    <p:sldId id="385" r:id="rId53"/>
    <p:sldId id="387" r:id="rId54"/>
    <p:sldId id="509" r:id="rId55"/>
    <p:sldId id="372" r:id="rId56"/>
    <p:sldId id="394" r:id="rId57"/>
    <p:sldId id="395" r:id="rId58"/>
    <p:sldId id="396" r:id="rId59"/>
    <p:sldId id="397" r:id="rId60"/>
    <p:sldId id="535" r:id="rId61"/>
    <p:sldId id="536" r:id="rId62"/>
    <p:sldId id="398" r:id="rId63"/>
    <p:sldId id="507" r:id="rId64"/>
    <p:sldId id="508" r:id="rId65"/>
    <p:sldId id="370" r:id="rId66"/>
    <p:sldId id="369" r:id="rId67"/>
    <p:sldId id="368" r:id="rId68"/>
    <p:sldId id="367" r:id="rId69"/>
    <p:sldId id="365" r:id="rId70"/>
    <p:sldId id="364" r:id="rId71"/>
    <p:sldId id="517" r:id="rId72"/>
    <p:sldId id="518" r:id="rId73"/>
    <p:sldId id="519" r:id="rId74"/>
    <p:sldId id="388" r:id="rId75"/>
    <p:sldId id="389" r:id="rId76"/>
    <p:sldId id="361" r:id="rId77"/>
    <p:sldId id="501" r:id="rId78"/>
    <p:sldId id="333" r:id="rId79"/>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703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4" autoAdjust="0"/>
    <p:restoredTop sz="94660"/>
  </p:normalViewPr>
  <p:slideViewPr>
    <p:cSldViewPr>
      <p:cViewPr varScale="1">
        <p:scale>
          <a:sx n="99" d="100"/>
          <a:sy n="99" d="100"/>
        </p:scale>
        <p:origin x="-941" y="-72"/>
      </p:cViewPr>
      <p:guideLst>
        <p:guide orient="horz" pos="1835"/>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theme" Target="theme/theme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61" Type="http://schemas.openxmlformats.org/officeDocument/2006/relationships/slide" Target="slides/slide51.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658204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493D35-A974-499F-BB8A-A52CEFB9CB08}" type="datetimeFigureOut">
              <a:rPr lang="zh-CN" altLang="en-US" smtClean="0"/>
              <a:t>2022/5/23</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1418D9-0979-455D-B094-742A9F62F083}" type="slidenum">
              <a:rPr lang="zh-CN" altLang="en-US" smtClean="0"/>
              <a:t>‹#›</a:t>
            </a:fld>
            <a:endParaRPr lang="zh-CN" altLang="en-US"/>
          </a:p>
        </p:txBody>
      </p:sp>
    </p:spTree>
    <p:extLst>
      <p:ext uri="{BB962C8B-B14F-4D97-AF65-F5344CB8AC3E}">
        <p14:creationId xmlns:p14="http://schemas.microsoft.com/office/powerpoint/2010/main" val="2487703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solidFill>
                  <a:prstClr val="black"/>
                </a:solidFill>
              </a:rPr>
              <a:pPr/>
              <a:t>4</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t>43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solidFill>
                  <a:prstClr val="black"/>
                </a:solidFill>
              </a:rPr>
              <a:t>6</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solidFill>
                  <a:prstClr val="black"/>
                </a:solidFill>
              </a:rPr>
              <a:pPr/>
              <a:t>13</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solidFill>
                  <a:prstClr val="black"/>
                </a:solidFill>
              </a:rPr>
              <a:pPr/>
              <a:t>14</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solidFill>
                  <a:prstClr val="black"/>
                </a:solidFill>
              </a:rPr>
              <a:pPr/>
              <a:t>15</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solidFill>
                  <a:prstClr val="black"/>
                </a:solidFill>
              </a:rPr>
              <a:pPr/>
              <a:t>16</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solidFill>
                  <a:prstClr val="black"/>
                </a:solidFill>
              </a:rPr>
              <a:pPr/>
              <a:t>17</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solidFill>
                  <a:prstClr val="black"/>
                </a:solidFill>
              </a:rPr>
              <a:pPr/>
              <a:t>18</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1418D9-0979-455D-B094-742A9F62F083}" type="slidenum">
              <a:rPr lang="zh-CN" altLang="en-US" smtClean="0">
                <a:solidFill>
                  <a:prstClr val="black"/>
                </a:solidFill>
              </a:rPr>
              <a:pPr/>
              <a:t>19</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775359"/>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647224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9"/>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523736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39758" y="254001"/>
            <a:ext cx="8035925" cy="1013354"/>
          </a:xfr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566738" y="1460500"/>
            <a:ext cx="8001000" cy="3556000"/>
          </a:xfrm>
        </p:spPr>
        <p:txBody>
          <a:bodyPr vert="horz" wrap="square" lIns="91440" tIns="45720" rIns="91440" bIns="45720" numCol="1" anchor="t" anchorCtr="0" compatLnSpc="1"/>
          <a:lstStyle/>
          <a:p>
            <a:pPr marL="469900" marR="0" lvl="0" indent="-469900" algn="l" defTabSz="914400" rtl="0" eaLnBrk="0" fontAlgn="base" latinLnBrk="0" hangingPunct="0">
              <a:lnSpc>
                <a:spcPct val="100000"/>
              </a:lnSpc>
              <a:spcBef>
                <a:spcPct val="20000"/>
              </a:spcBef>
              <a:spcAft>
                <a:spcPct val="0"/>
              </a:spcAft>
              <a:buClr>
                <a:srgbClr val="006600"/>
              </a:buClr>
              <a:buSzTx/>
              <a:buFont typeface="Wingdings 2" panose="05020102010507070707" pitchFamily="18" charset="2"/>
              <a:buChar char="."/>
              <a:defRPr/>
            </a:pPr>
            <a:endParaRPr kumimoji="0" lang="zh-CN" altLang="en-US" sz="2800" b="0" i="0" u="none" strike="noStrike" kern="1200" cap="none" spc="0" normalizeH="0" baseline="0" noProof="0" smtClean="0">
              <a:ln>
                <a:noFill/>
              </a:ln>
              <a:solidFill>
                <a:schemeClr val="bg1"/>
              </a:solidFill>
              <a:effectLst/>
              <a:uLnTx/>
              <a:uFillTx/>
              <a:latin typeface="+mn-lt"/>
              <a:ea typeface="微软雅黑" panose="020B0503020204020204" pitchFamily="34" charset="-122"/>
              <a:cs typeface="+mn-cs"/>
            </a:endParaRPr>
          </a:p>
        </p:txBody>
      </p:sp>
    </p:spTree>
    <p:extLst>
      <p:ext uri="{BB962C8B-B14F-4D97-AF65-F5344CB8AC3E}">
        <p14:creationId xmlns:p14="http://schemas.microsoft.com/office/powerpoint/2010/main" val="2678834731"/>
      </p:ext>
    </p:extLst>
  </p:cSld>
  <p:clrMapOvr>
    <a:masterClrMapping/>
  </p:clrMapOvr>
  <p:transition spd="slow" advClick="0"/>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549400"/>
            <a:ext cx="6400800" cy="1079500"/>
          </a:xfrm>
        </p:spPr>
        <p:txBody>
          <a:bodyPr/>
          <a:lstStyle/>
          <a:p>
            <a:r>
              <a:rPr lang="zh-CN" altLang="en-US" smtClean="0"/>
              <a:t>单击此处编辑母版标题样式</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334260"/>
            <a:ext cx="9144000" cy="777240"/>
          </a:xfrm>
          <a:prstGeom prst="rect">
            <a:avLst/>
          </a:prstGeom>
        </p:spPr>
      </p:pic>
      <p:sp>
        <p:nvSpPr>
          <p:cNvPr id="3" name="Subtitle 2"/>
          <p:cNvSpPr>
            <a:spLocks noGrp="1"/>
          </p:cNvSpPr>
          <p:nvPr>
            <p:ph type="subTitle" idx="1"/>
          </p:nvPr>
        </p:nvSpPr>
        <p:spPr>
          <a:xfrm>
            <a:off x="1371600" y="2857500"/>
            <a:ext cx="6400800" cy="635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bwMode="white"/>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bwMode="white"/>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Picture 2" descr="C:\Users\iamisis\Desktop\白.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0454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1371600" y="2032004"/>
            <a:ext cx="6400800" cy="254000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348740"/>
            <a:ext cx="9144000" cy="777240"/>
          </a:xfrm>
          <a:prstGeom prst="rect">
            <a:avLst/>
          </a:prstGeom>
        </p:spPr>
      </p:pic>
      <p:pic>
        <p:nvPicPr>
          <p:cNvPr id="8" name="Picture 2" descr="C:\Users\iamisis\Desktop\白.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6658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237052"/>
            <a:ext cx="9144000" cy="777240"/>
          </a:xfrm>
          <a:prstGeom prst="rect">
            <a:avLst/>
          </a:prstGeom>
        </p:spPr>
      </p:pic>
      <p:sp>
        <p:nvSpPr>
          <p:cNvPr id="2" name="Title 1"/>
          <p:cNvSpPr>
            <a:spLocks noGrp="1"/>
          </p:cNvSpPr>
          <p:nvPr>
            <p:ph type="title"/>
          </p:nvPr>
        </p:nvSpPr>
        <p:spPr>
          <a:xfrm>
            <a:off x="1447800" y="2841891"/>
            <a:ext cx="6248400" cy="1213644"/>
          </a:xfrm>
        </p:spPr>
        <p:txBody>
          <a:bodyPr anchor="t">
            <a:normAutofit/>
          </a:bodyPr>
          <a:lstStyle>
            <a:lvl1pPr algn="ctr">
              <a:defRPr sz="3600" b="0" i="0" cap="all"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47800" y="1253067"/>
            <a:ext cx="6248400" cy="1305718"/>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237052"/>
            <a:ext cx="9144000" cy="777240"/>
          </a:xfrm>
          <a:prstGeom prst="rect">
            <a:avLst/>
          </a:prstGeom>
        </p:spPr>
      </p:pic>
    </p:spTree>
    <p:extLst>
      <p:ext uri="{BB962C8B-B14F-4D97-AF65-F5344CB8AC3E}">
        <p14:creationId xmlns:p14="http://schemas.microsoft.com/office/powerpoint/2010/main" val="18347319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032000"/>
            <a:ext cx="3124200" cy="2603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2" name="Content Placeholder 11"/>
          <p:cNvSpPr>
            <a:spLocks noGrp="1"/>
          </p:cNvSpPr>
          <p:nvPr>
            <p:ph sz="quarter" idx="14"/>
          </p:nvPr>
        </p:nvSpPr>
        <p:spPr>
          <a:xfrm>
            <a:off x="4648200" y="2032000"/>
            <a:ext cx="3124200" cy="2603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348740"/>
            <a:ext cx="9144000" cy="777240"/>
          </a:xfrm>
          <a:prstGeom prst="rect">
            <a:avLst/>
          </a:prstGeom>
        </p:spPr>
      </p:pic>
    </p:spTree>
    <p:extLst>
      <p:ext uri="{BB962C8B-B14F-4D97-AF65-F5344CB8AC3E}">
        <p14:creationId xmlns:p14="http://schemas.microsoft.com/office/powerpoint/2010/main" val="36570460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348740"/>
            <a:ext cx="9144000" cy="777240"/>
          </a:xfrm>
          <a:prstGeom prst="rect">
            <a:avLst/>
          </a:prstGeom>
        </p:spPr>
      </p:pic>
      <p:sp>
        <p:nvSpPr>
          <p:cNvPr id="11" name="Content Placeholder 10"/>
          <p:cNvSpPr>
            <a:spLocks noGrp="1"/>
          </p:cNvSpPr>
          <p:nvPr>
            <p:ph sz="quarter" idx="13"/>
          </p:nvPr>
        </p:nvSpPr>
        <p:spPr>
          <a:xfrm>
            <a:off x="1371600" y="2349500"/>
            <a:ext cx="31242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12"/>
          <p:cNvSpPr>
            <a:spLocks noGrp="1"/>
          </p:cNvSpPr>
          <p:nvPr>
            <p:ph sz="quarter" idx="14"/>
          </p:nvPr>
        </p:nvSpPr>
        <p:spPr>
          <a:xfrm>
            <a:off x="4648200" y="2349500"/>
            <a:ext cx="31242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371600" y="1968503"/>
            <a:ext cx="3125788" cy="376115"/>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4645034" y="1965960"/>
            <a:ext cx="3127375" cy="373380"/>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969608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348740"/>
            <a:ext cx="9144000" cy="777240"/>
          </a:xfrm>
          <a:prstGeom prst="rect">
            <a:avLst/>
          </a:prstGeom>
        </p:spPr>
      </p:pic>
    </p:spTree>
    <p:extLst>
      <p:ext uri="{BB962C8B-B14F-4D97-AF65-F5344CB8AC3E}">
        <p14:creationId xmlns:p14="http://schemas.microsoft.com/office/powerpoint/2010/main" val="27988891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99177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9"/>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953010" y="1397000"/>
            <a:ext cx="2819399" cy="499533"/>
          </a:xfrm>
        </p:spPr>
        <p:txBody>
          <a:bodyPr anchor="b">
            <a:noAutofit/>
          </a:bodyPr>
          <a:lstStyle>
            <a:lvl1pPr algn="ctr">
              <a:defRPr sz="1700" b="1" cap="all" spc="0" baseline="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4953010" y="1896533"/>
            <a:ext cx="2819399" cy="2421467"/>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Content Placeholder 8"/>
          <p:cNvSpPr>
            <a:spLocks noGrp="1"/>
          </p:cNvSpPr>
          <p:nvPr>
            <p:ph sz="quarter" idx="13"/>
          </p:nvPr>
        </p:nvSpPr>
        <p:spPr>
          <a:xfrm>
            <a:off x="1371600" y="1397000"/>
            <a:ext cx="3276600" cy="2921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6341536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 name="Plaque 9"/>
          <p:cNvSpPr/>
          <p:nvPr/>
        </p:nvSpPr>
        <p:spPr>
          <a:xfrm>
            <a:off x="1463040" y="1539240"/>
            <a:ext cx="3090672" cy="2575560"/>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4953000" y="1397000"/>
            <a:ext cx="2819400" cy="499533"/>
          </a:xfrm>
        </p:spPr>
        <p:txBody>
          <a:bodyPr anchor="b">
            <a:noAutofit/>
          </a:bodyPr>
          <a:lstStyle>
            <a:lvl1pPr algn="ctr">
              <a:defRPr sz="1700" b="1" cap="all" spc="0" baseline="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524000" y="1587500"/>
            <a:ext cx="2971800" cy="24765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953000" y="1897382"/>
            <a:ext cx="2819400" cy="2396067"/>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50780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81368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07534"/>
            <a:ext cx="1295400" cy="359833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95400" y="1016004"/>
            <a:ext cx="5181600" cy="355600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9441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775359"/>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9" y="227543"/>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9"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9"/>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39758" y="254001"/>
            <a:ext cx="8035925" cy="1013354"/>
          </a:xfr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566738" y="1460500"/>
            <a:ext cx="8001000" cy="3556000"/>
          </a:xfrm>
        </p:spPr>
        <p:txBody>
          <a:bodyPr vert="horz" wrap="square" lIns="91440" tIns="45720" rIns="91440" bIns="45720" numCol="1" anchor="t" anchorCtr="0" compatLnSpc="1"/>
          <a:lstStyle/>
          <a:p>
            <a:pPr marL="469900" marR="0" lvl="0" indent="-469900" algn="l" defTabSz="914400" rtl="0" eaLnBrk="0" fontAlgn="base" latinLnBrk="0" hangingPunct="0">
              <a:lnSpc>
                <a:spcPct val="100000"/>
              </a:lnSpc>
              <a:spcBef>
                <a:spcPct val="20000"/>
              </a:spcBef>
              <a:spcAft>
                <a:spcPct val="0"/>
              </a:spcAft>
              <a:buClr>
                <a:srgbClr val="006600"/>
              </a:buClr>
              <a:buSzTx/>
              <a:buFont typeface="Wingdings 2" panose="05020102010507070707" pitchFamily="18" charset="2"/>
              <a:buChar char="."/>
              <a:defRPr/>
            </a:pPr>
            <a:endParaRPr kumimoji="0" lang="zh-CN" altLang="en-US" sz="2800" b="0" i="0" u="none" strike="noStrike" kern="1200" cap="none" spc="0" normalizeH="0" baseline="0" noProof="0" smtClean="0">
              <a:ln>
                <a:noFill/>
              </a:ln>
              <a:solidFill>
                <a:schemeClr val="bg1"/>
              </a:solidFill>
              <a:effectLst/>
              <a:uLnTx/>
              <a:uFillTx/>
              <a:latin typeface="+mn-lt"/>
              <a:ea typeface="微软雅黑" panose="020B0503020204020204" pitchFamily="34" charset="-122"/>
              <a:cs typeface="+mn-cs"/>
            </a:endParaRPr>
          </a:p>
        </p:txBody>
      </p:sp>
    </p:spTree>
  </p:cSld>
  <p:clrMapOvr>
    <a:masterClrMapping/>
  </p:clrMapOvr>
  <p:transition spd="slow"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775359"/>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9" y="227543"/>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9"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9"/>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39758" y="254001"/>
            <a:ext cx="8035925" cy="1013354"/>
          </a:xfr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566738" y="1460500"/>
            <a:ext cx="8001000" cy="3556000"/>
          </a:xfrm>
        </p:spPr>
        <p:txBody>
          <a:bodyPr vert="horz" wrap="square" lIns="91440" tIns="45720" rIns="91440" bIns="45720" numCol="1" anchor="t" anchorCtr="0" compatLnSpc="1"/>
          <a:lstStyle/>
          <a:p>
            <a:pPr marL="469900" marR="0" lvl="0" indent="-469900" algn="l" defTabSz="914400" rtl="0" eaLnBrk="0" fontAlgn="base" latinLnBrk="0" hangingPunct="0">
              <a:lnSpc>
                <a:spcPct val="100000"/>
              </a:lnSpc>
              <a:spcBef>
                <a:spcPct val="20000"/>
              </a:spcBef>
              <a:spcAft>
                <a:spcPct val="0"/>
              </a:spcAft>
              <a:buClr>
                <a:srgbClr val="006600"/>
              </a:buClr>
              <a:buSzTx/>
              <a:buFont typeface="Wingdings 2" panose="05020102010507070707" pitchFamily="18" charset="2"/>
              <a:buChar char="."/>
              <a:defRPr/>
            </a:pPr>
            <a:endParaRPr kumimoji="0" lang="zh-CN" altLang="en-US" sz="2800" b="0" i="0" u="none" strike="noStrike" kern="1200" cap="none" spc="0" normalizeH="0" baseline="0" noProof="0" smtClean="0">
              <a:ln>
                <a:noFill/>
              </a:ln>
              <a:solidFill>
                <a:schemeClr val="bg1"/>
              </a:solidFill>
              <a:effectLst/>
              <a:uLnTx/>
              <a:uFillTx/>
              <a:latin typeface="+mn-lt"/>
              <a:ea typeface="微软雅黑" panose="020B0503020204020204" pitchFamily="34" charset="-122"/>
              <a:cs typeface="+mn-cs"/>
            </a:endParaRPr>
          </a:p>
        </p:txBody>
      </p:sp>
    </p:spTree>
  </p:cSld>
  <p:clrMapOvr>
    <a:masterClrMapping/>
  </p:clrMapOvr>
  <p:transition spd="slow" advClick="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549400"/>
            <a:ext cx="6400800" cy="1079500"/>
          </a:xfrm>
        </p:spPr>
        <p:txBody>
          <a:bodyPr/>
          <a:lstStyle/>
          <a:p>
            <a:r>
              <a:rPr lang="zh-CN" altLang="en-US" smtClean="0"/>
              <a:t>单击此处编辑母版标题样式</a:t>
            </a:r>
            <a:endParaRPr lang="en-US" dirty="0"/>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334260"/>
            <a:ext cx="9144000" cy="777240"/>
          </a:xfrm>
          <a:prstGeom prst="rect">
            <a:avLst/>
          </a:prstGeom>
        </p:spPr>
      </p:pic>
      <p:sp>
        <p:nvSpPr>
          <p:cNvPr id="3" name="Subtitle 2"/>
          <p:cNvSpPr>
            <a:spLocks noGrp="1"/>
          </p:cNvSpPr>
          <p:nvPr>
            <p:ph type="subTitle" idx="1"/>
          </p:nvPr>
        </p:nvSpPr>
        <p:spPr>
          <a:xfrm>
            <a:off x="1371600" y="2857500"/>
            <a:ext cx="6400800" cy="635000"/>
          </a:xfrm>
        </p:spPr>
        <p:txBody>
          <a:bodyPr>
            <a:normAutofit/>
          </a:bodyPr>
          <a:lstStyle>
            <a:lvl1pPr marL="0" indent="0" algn="ctr">
              <a:buNone/>
              <a:defRPr sz="2000" i="1"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bwMode="white"/>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bwMode="white"/>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pic>
        <p:nvPicPr>
          <p:cNvPr id="9" name="Picture 2" descr="C:\Users\iamisis\Desktop\白.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1371600" y="2032004"/>
            <a:ext cx="6400800" cy="254000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348740"/>
            <a:ext cx="9144000" cy="777240"/>
          </a:xfrm>
          <a:prstGeom prst="rect">
            <a:avLst/>
          </a:prstGeom>
        </p:spPr>
      </p:pic>
      <p:pic>
        <p:nvPicPr>
          <p:cNvPr id="8" name="Picture 2" descr="C:\Users\iamisis\Desktop\白.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237052"/>
            <a:ext cx="9144000" cy="777240"/>
          </a:xfrm>
          <a:prstGeom prst="rect">
            <a:avLst/>
          </a:prstGeom>
        </p:spPr>
      </p:pic>
      <p:sp>
        <p:nvSpPr>
          <p:cNvPr id="2" name="Title 1"/>
          <p:cNvSpPr>
            <a:spLocks noGrp="1"/>
          </p:cNvSpPr>
          <p:nvPr>
            <p:ph type="title"/>
          </p:nvPr>
        </p:nvSpPr>
        <p:spPr>
          <a:xfrm>
            <a:off x="1447800" y="2841891"/>
            <a:ext cx="6248400" cy="1213644"/>
          </a:xfrm>
        </p:spPr>
        <p:txBody>
          <a:bodyPr anchor="t">
            <a:normAutofit/>
          </a:bodyPr>
          <a:lstStyle>
            <a:lvl1pPr algn="ctr">
              <a:defRPr sz="3600" b="0" i="0" cap="all"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47800" y="1253067"/>
            <a:ext cx="6248400" cy="1305718"/>
          </a:xfrm>
        </p:spPr>
        <p:txBody>
          <a:bodyPr anchor="b"/>
          <a:lstStyle>
            <a:lvl1pPr marL="0" indent="0" algn="ctr">
              <a:buNone/>
              <a:defRPr sz="2000" b="0" i="1"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pic>
        <p:nvPicPr>
          <p:cNvPr id="8" name="Picture 7"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2237052"/>
            <a:ext cx="9144000" cy="77724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1371600" y="2032000"/>
            <a:ext cx="3124200" cy="2603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
        <p:nvSpPr>
          <p:cNvPr id="12" name="Content Placeholder 11"/>
          <p:cNvSpPr>
            <a:spLocks noGrp="1"/>
          </p:cNvSpPr>
          <p:nvPr>
            <p:ph sz="quarter" idx="14"/>
          </p:nvPr>
        </p:nvSpPr>
        <p:spPr>
          <a:xfrm>
            <a:off x="4648200" y="2032000"/>
            <a:ext cx="3124200" cy="2603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9" name="Picture 8"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348740"/>
            <a:ext cx="9144000" cy="7772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2" name="Picture 11" descr="flourish2.png"/>
          <p:cNvPicPr>
            <a:picLocks noChangeAspect="1"/>
          </p:cNvPicPr>
          <p:nvPr/>
        </p:nvPicPr>
        <p:blipFill>
          <a:blip r:embed="rId2">
            <a:clrChange>
              <a:clrFrom>
                <a:srgbClr val="000000">
                  <a:alpha val="0"/>
                </a:srgbClr>
              </a:clrFrom>
              <a:clrTo>
                <a:srgbClr val="000000">
                  <a:alpha val="0"/>
                </a:srgbClr>
              </a:clrTo>
            </a:clrChange>
            <a:lum bright="-14000"/>
          </a:blip>
          <a:stretch>
            <a:fillRect/>
          </a:stretch>
        </p:blipFill>
        <p:spPr>
          <a:xfrm>
            <a:off x="0" y="1348740"/>
            <a:ext cx="9144000" cy="777240"/>
          </a:xfrm>
          <a:prstGeom prst="rect">
            <a:avLst/>
          </a:prstGeom>
        </p:spPr>
      </p:pic>
      <p:sp>
        <p:nvSpPr>
          <p:cNvPr id="11" name="Content Placeholder 10"/>
          <p:cNvSpPr>
            <a:spLocks noGrp="1"/>
          </p:cNvSpPr>
          <p:nvPr>
            <p:ph sz="quarter" idx="13"/>
          </p:nvPr>
        </p:nvSpPr>
        <p:spPr>
          <a:xfrm>
            <a:off x="1371600" y="2349500"/>
            <a:ext cx="31242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12"/>
          <p:cNvSpPr>
            <a:spLocks noGrp="1"/>
          </p:cNvSpPr>
          <p:nvPr>
            <p:ph sz="quarter" idx="14"/>
          </p:nvPr>
        </p:nvSpPr>
        <p:spPr>
          <a:xfrm>
            <a:off x="4648200" y="2349500"/>
            <a:ext cx="31242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371600" y="1968503"/>
            <a:ext cx="3125788" cy="376115"/>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4645034" y="1965960"/>
            <a:ext cx="3127375" cy="373380"/>
          </a:xfrm>
        </p:spPr>
        <p:txBody>
          <a:bodyPr anchor="b"/>
          <a:lstStyle>
            <a:lvl1pPr marL="0" indent="0" algn="ctr">
              <a:buNone/>
              <a:defRPr sz="1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7" name="Date Placeholder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pic>
        <p:nvPicPr>
          <p:cNvPr id="7" name="Picture 6" descr="flourish2.png"/>
          <p:cNvPicPr>
            <a:picLocks noChangeAspect="1"/>
          </p:cNvPicPr>
          <p:nvPr/>
        </p:nvPicPr>
        <p:blipFill>
          <a:blip r:embed="rId2">
            <a:duotone>
              <a:prstClr val="black"/>
              <a:schemeClr val="tx2">
                <a:tint val="45000"/>
                <a:satMod val="400000"/>
              </a:schemeClr>
            </a:duotone>
            <a:lum bright="-14000"/>
          </a:blip>
          <a:stretch>
            <a:fillRect/>
          </a:stretch>
        </p:blipFill>
        <p:spPr>
          <a:xfrm>
            <a:off x="0" y="1348740"/>
            <a:ext cx="9144000" cy="77724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953010" y="1397000"/>
            <a:ext cx="2819399" cy="499533"/>
          </a:xfrm>
        </p:spPr>
        <p:txBody>
          <a:bodyPr anchor="b">
            <a:noAutofit/>
          </a:bodyPr>
          <a:lstStyle>
            <a:lvl1pPr algn="ctr">
              <a:defRPr sz="1700" b="1" cap="all" spc="0" baseline="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4953010" y="1896533"/>
            <a:ext cx="2819399" cy="2421467"/>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
        <p:nvSpPr>
          <p:cNvPr id="9" name="Content Placeholder 8"/>
          <p:cNvSpPr>
            <a:spLocks noGrp="1"/>
          </p:cNvSpPr>
          <p:nvPr>
            <p:ph sz="quarter" idx="13"/>
          </p:nvPr>
        </p:nvSpPr>
        <p:spPr>
          <a:xfrm>
            <a:off x="1371600" y="1397000"/>
            <a:ext cx="3276600" cy="2921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 name="Plaque 9"/>
          <p:cNvSpPr/>
          <p:nvPr/>
        </p:nvSpPr>
        <p:spPr>
          <a:xfrm>
            <a:off x="1463040" y="1539240"/>
            <a:ext cx="3090672" cy="2575560"/>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953000" y="1397000"/>
            <a:ext cx="2819400" cy="499533"/>
          </a:xfrm>
        </p:spPr>
        <p:txBody>
          <a:bodyPr anchor="b">
            <a:noAutofit/>
          </a:bodyPr>
          <a:lstStyle>
            <a:lvl1pPr algn="ctr">
              <a:defRPr sz="1700" b="1" cap="all" spc="0" baseline="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524000" y="1587500"/>
            <a:ext cx="2971800" cy="2476500"/>
          </a:xfrm>
          <a:prstGeom prst="plaque">
            <a:avLst>
              <a:gd name="adj" fmla="val 8341"/>
            </a:avLst>
          </a:prstGeom>
          <a:solidFill>
            <a:schemeClr val="bg1">
              <a:lumMod val="95000"/>
              <a:alpha val="35000"/>
            </a:schemeClr>
          </a:solidFill>
          <a:ln w="98425" cmpd="thinThick">
            <a:noFill/>
            <a:bevel/>
          </a:ln>
        </p:spPr>
        <p:txBody>
          <a:bodyPr>
            <a:normAutofit/>
          </a:bodyPr>
          <a:lstStyle>
            <a:lvl1pPr marL="0" indent="0" algn="ctr">
              <a:buNone/>
              <a:defRPr sz="1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953000" y="1897382"/>
            <a:ext cx="2819400" cy="2396067"/>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07534"/>
            <a:ext cx="1295400" cy="359833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95400" y="1016004"/>
            <a:ext cx="5181600" cy="355600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775359"/>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9" y="227543"/>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9"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9"/>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775359"/>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9" y="227543"/>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9"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9"/>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775359"/>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413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466208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12033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86014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02799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47025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495979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9" y="227543"/>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9"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62367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532984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52732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9"/>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52332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9" y="227543"/>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9"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775359"/>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87827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876476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92421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91884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54210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98715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53010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9" y="227543"/>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9"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81720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981854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03808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9"/>
            <a:ext cx="2057400" cy="487627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869"/>
            <a:ext cx="6019800" cy="487627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906798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775359"/>
            <a:ext cx="7772400" cy="1225021"/>
          </a:xfrm>
        </p:spPr>
        <p:txBody>
          <a:bodyPr/>
          <a:lstStyle/>
          <a:p>
            <a:r>
              <a:rPr lang="zh-CN" altLang="en-US"/>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824487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2" descr="C:\Users\iamisis\Desktop\白.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7165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955418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34310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901581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333559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61530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101657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9" y="227543"/>
            <a:ext cx="3008313" cy="968375"/>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9"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616030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46413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4.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4.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9.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63"/>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2022/5/23</a:t>
            </a:fld>
            <a:endParaRPr lang="zh-CN" altLang="en-US"/>
          </a:p>
        </p:txBody>
      </p:sp>
      <p:sp>
        <p:nvSpPr>
          <p:cNvPr id="5" name="页脚占位符 4"/>
          <p:cNvSpPr>
            <a:spLocks noGrp="1"/>
          </p:cNvSpPr>
          <p:nvPr>
            <p:ph type="ftr" sz="quarter" idx="3"/>
          </p:nvPr>
        </p:nvSpPr>
        <p:spPr>
          <a:xfrm>
            <a:off x="3124200" y="5296963"/>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63"/>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5715000"/>
          </a:xfrm>
          <a:prstGeom prst="rect">
            <a:avLst/>
          </a:prstGeom>
        </p:spPr>
      </p:pic>
      <p:sp>
        <p:nvSpPr>
          <p:cNvPr id="2" name="Title Placeholder 1"/>
          <p:cNvSpPr>
            <a:spLocks noGrp="1"/>
          </p:cNvSpPr>
          <p:nvPr>
            <p:ph type="title"/>
          </p:nvPr>
        </p:nvSpPr>
        <p:spPr>
          <a:xfrm>
            <a:off x="1371600" y="1079500"/>
            <a:ext cx="6400800" cy="571500"/>
          </a:xfrm>
          <a:prstGeom prst="rect">
            <a:avLst/>
          </a:prstGeom>
        </p:spPr>
        <p:txBody>
          <a:bodyPr vert="horz" lIns="91440" tIns="45720" rIns="91440" bIns="45720" rtlCol="0" anchor="b" anchorCtr="0">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1714504"/>
            <a:ext cx="6400800" cy="285750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bwMode="white">
          <a:xfrm>
            <a:off x="304800" y="5296963"/>
            <a:ext cx="2133600" cy="304271"/>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530820CF-B880-4189-942D-D702A7CBA730}" type="datetimeFigureOut">
              <a:rPr lang="zh-CN" altLang="en-US" smtClean="0">
                <a:solidFill>
                  <a:srgbClr val="9E8E5C">
                    <a:lumMod val="60000"/>
                    <a:lumOff val="40000"/>
                  </a:srgbClr>
                </a:solidFill>
              </a:rPr>
              <a:pPr/>
              <a:t>2022/5/23</a:t>
            </a:fld>
            <a:endParaRPr lang="zh-CN" altLang="en-US">
              <a:solidFill>
                <a:srgbClr val="9E8E5C">
                  <a:lumMod val="60000"/>
                  <a:lumOff val="40000"/>
                </a:srgbClr>
              </a:solidFill>
            </a:endParaRPr>
          </a:p>
        </p:txBody>
      </p:sp>
      <p:sp>
        <p:nvSpPr>
          <p:cNvPr id="5" name="Footer Placeholder 4"/>
          <p:cNvSpPr>
            <a:spLocks noGrp="1"/>
          </p:cNvSpPr>
          <p:nvPr>
            <p:ph type="ftr" sz="quarter" idx="3"/>
          </p:nvPr>
        </p:nvSpPr>
        <p:spPr bwMode="white">
          <a:xfrm>
            <a:off x="2971800" y="5296963"/>
            <a:ext cx="3200400" cy="304271"/>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zh-CN" altLang="en-US">
              <a:solidFill>
                <a:srgbClr val="9E8E5C">
                  <a:lumMod val="60000"/>
                  <a:lumOff val="40000"/>
                </a:srgbClr>
              </a:solidFill>
            </a:endParaRPr>
          </a:p>
        </p:txBody>
      </p:sp>
      <p:sp>
        <p:nvSpPr>
          <p:cNvPr id="6" name="Slide Number Placeholder 5"/>
          <p:cNvSpPr>
            <a:spLocks noGrp="1"/>
          </p:cNvSpPr>
          <p:nvPr>
            <p:ph type="sldNum" sz="quarter" idx="4"/>
          </p:nvPr>
        </p:nvSpPr>
        <p:spPr bwMode="white">
          <a:xfrm>
            <a:off x="6675120" y="5303524"/>
            <a:ext cx="2133600" cy="304271"/>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0C913308-F349-4B6D-A68A-DD1791B4A57B}" type="slidenum">
              <a:rPr lang="zh-CN" altLang="en-US" smtClean="0">
                <a:solidFill>
                  <a:srgbClr val="9E8E5C">
                    <a:lumMod val="60000"/>
                    <a:lumOff val="40000"/>
                  </a:srgbClr>
                </a:solidFill>
              </a:rPr>
              <a:pPr/>
              <a:t>‹#›</a:t>
            </a:fld>
            <a:endParaRPr lang="zh-CN" altLang="en-US">
              <a:solidFill>
                <a:srgbClr val="9E8E5C">
                  <a:lumMod val="60000"/>
                  <a:lumOff val="40000"/>
                </a:srgbClr>
              </a:solidFill>
            </a:endParaRPr>
          </a:p>
        </p:txBody>
      </p:sp>
    </p:spTree>
    <p:extLst>
      <p:ext uri="{BB962C8B-B14F-4D97-AF65-F5344CB8AC3E}">
        <p14:creationId xmlns:p14="http://schemas.microsoft.com/office/powerpoint/2010/main" val="214633265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anose="05000000000000000000"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anose="020B0604020202020204"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anose="020B0604020202020204"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anose="020B0604020202020204"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anose="020B0604020202020204"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anose="020B0604020202020204"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0000">
                <a:alpha val="39000"/>
              </a:srgbClr>
            </a:gs>
            <a:gs pos="53000">
              <a:srgbClr val="FF0000"/>
            </a:gs>
            <a:gs pos="100000">
              <a:schemeClr val="accent1">
                <a:tint val="23500"/>
                <a:satMod val="1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63"/>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5296963"/>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5296963"/>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0000">
                <a:alpha val="39000"/>
              </a:srgbClr>
            </a:gs>
            <a:gs pos="53000">
              <a:srgbClr val="FF0000"/>
            </a:gs>
            <a:gs pos="100000">
              <a:schemeClr val="accent1">
                <a:tint val="23500"/>
                <a:satMod val="1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63"/>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5296963"/>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5296963"/>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window3.png"/>
          <p:cNvPicPr>
            <a:picLocks noChangeAspect="1"/>
          </p:cNvPicPr>
          <p:nvPr/>
        </p:nvPicPr>
        <p:blipFill>
          <a:blip r:embed="rId13"/>
          <a:stretch>
            <a:fillRect/>
          </a:stretch>
        </p:blipFill>
        <p:spPr>
          <a:xfrm>
            <a:off x="0" y="0"/>
            <a:ext cx="9144000" cy="5715000"/>
          </a:xfrm>
          <a:prstGeom prst="rect">
            <a:avLst/>
          </a:prstGeom>
        </p:spPr>
      </p:pic>
      <p:sp>
        <p:nvSpPr>
          <p:cNvPr id="2" name="Title Placeholder 1"/>
          <p:cNvSpPr>
            <a:spLocks noGrp="1"/>
          </p:cNvSpPr>
          <p:nvPr>
            <p:ph type="title"/>
          </p:nvPr>
        </p:nvSpPr>
        <p:spPr>
          <a:xfrm>
            <a:off x="1371600" y="1079500"/>
            <a:ext cx="6400800" cy="571500"/>
          </a:xfrm>
          <a:prstGeom prst="rect">
            <a:avLst/>
          </a:prstGeom>
        </p:spPr>
        <p:txBody>
          <a:bodyPr vert="horz" lIns="91440" tIns="45720" rIns="91440" bIns="45720" rtlCol="0" anchor="b" anchorCtr="0">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1714504"/>
            <a:ext cx="6400800" cy="285750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bwMode="white">
          <a:xfrm>
            <a:off x="304800" y="5296963"/>
            <a:ext cx="2133600" cy="304271"/>
          </a:xfrm>
          <a:prstGeom prst="rect">
            <a:avLst/>
          </a:prstGeom>
          <a:ln>
            <a:noFill/>
          </a:ln>
        </p:spPr>
        <p:txBody>
          <a:bodyPr vert="horz" lIns="91440" tIns="45720" rIns="91440" bIns="45720" rtlCol="0" anchor="ctr"/>
          <a:lstStyle>
            <a:lvl1pPr algn="l">
              <a:defRPr sz="1100" baseline="0">
                <a:solidFill>
                  <a:schemeClr val="accent1">
                    <a:lumMod val="60000"/>
                    <a:lumOff val="40000"/>
                  </a:schemeClr>
                </a:solidFill>
              </a:defRPr>
            </a:lvl1pPr>
          </a:lstStyle>
          <a:p>
            <a:fld id="{530820CF-B880-4189-942D-D702A7CBA730}" type="datetimeFigureOut">
              <a:rPr lang="zh-CN" altLang="en-US" smtClean="0"/>
              <a:t>2022/5/23</a:t>
            </a:fld>
            <a:endParaRPr lang="zh-CN" altLang="en-US"/>
          </a:p>
        </p:txBody>
      </p:sp>
      <p:sp>
        <p:nvSpPr>
          <p:cNvPr id="5" name="Footer Placeholder 4"/>
          <p:cNvSpPr>
            <a:spLocks noGrp="1"/>
          </p:cNvSpPr>
          <p:nvPr>
            <p:ph type="ftr" sz="quarter" idx="3"/>
          </p:nvPr>
        </p:nvSpPr>
        <p:spPr bwMode="white">
          <a:xfrm>
            <a:off x="2971800" y="5296963"/>
            <a:ext cx="3200400" cy="304271"/>
          </a:xfrm>
          <a:prstGeom prst="rect">
            <a:avLst/>
          </a:prstGeom>
        </p:spPr>
        <p:txBody>
          <a:bodyPr vert="horz" lIns="91440" tIns="45720" rIns="91440" bIns="45720" rtlCol="0" anchor="ctr"/>
          <a:lstStyle>
            <a:lvl1pPr algn="ctr">
              <a:defRPr sz="1100" baseline="0">
                <a:solidFill>
                  <a:schemeClr val="accent1">
                    <a:lumMod val="60000"/>
                    <a:lumOff val="40000"/>
                  </a:schemeClr>
                </a:solidFill>
              </a:defRPr>
            </a:lvl1pPr>
          </a:lstStyle>
          <a:p>
            <a:endParaRPr lang="zh-CN" altLang="en-US"/>
          </a:p>
        </p:txBody>
      </p:sp>
      <p:sp>
        <p:nvSpPr>
          <p:cNvPr id="6" name="Slide Number Placeholder 5"/>
          <p:cNvSpPr>
            <a:spLocks noGrp="1"/>
          </p:cNvSpPr>
          <p:nvPr>
            <p:ph type="sldNum" sz="quarter" idx="4"/>
          </p:nvPr>
        </p:nvSpPr>
        <p:spPr bwMode="white">
          <a:xfrm>
            <a:off x="6675120" y="5303524"/>
            <a:ext cx="2133600" cy="304271"/>
          </a:xfrm>
          <a:prstGeom prst="rect">
            <a:avLst/>
          </a:prstGeom>
        </p:spPr>
        <p:txBody>
          <a:bodyPr vert="horz" lIns="91440" tIns="45720" rIns="91440" bIns="45720" rtlCol="0" anchor="ctr"/>
          <a:lstStyle>
            <a:lvl1pPr algn="r">
              <a:defRPr sz="1200" b="1" baseline="0">
                <a:solidFill>
                  <a:schemeClr val="accent1">
                    <a:lumMod val="60000"/>
                    <a:lumOff val="40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914400" rtl="0" eaLnBrk="1" latinLnBrk="0" hangingPunct="1">
        <a:spcBef>
          <a:spcPct val="0"/>
        </a:spcBef>
        <a:buNone/>
        <a:defRPr sz="3600" kern="1200" cap="all" spc="30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274320" algn="l" defTabSz="914400" rtl="0" eaLnBrk="1" latinLnBrk="0" hangingPunct="1">
        <a:lnSpc>
          <a:spcPct val="150000"/>
        </a:lnSpc>
        <a:spcBef>
          <a:spcPct val="20000"/>
        </a:spcBef>
        <a:buClrTx/>
        <a:buFont typeface="Wingdings" panose="05000000000000000000" pitchFamily="2" charset="2"/>
        <a:buChar char="v"/>
        <a:defRPr sz="1800" kern="1200" baseline="0">
          <a:solidFill>
            <a:schemeClr val="tx1"/>
          </a:solidFill>
          <a:latin typeface="+mn-lt"/>
          <a:ea typeface="+mn-ea"/>
          <a:cs typeface="+mn-cs"/>
        </a:defRPr>
      </a:lvl1pPr>
      <a:lvl2pPr marL="742950" indent="-228600" algn="l" defTabSz="914400" rtl="0" eaLnBrk="1" latinLnBrk="0" hangingPunct="1">
        <a:spcBef>
          <a:spcPct val="20000"/>
        </a:spcBef>
        <a:buClrTx/>
        <a:buFont typeface="Arial" panose="020B0604020202020204" pitchFamily="34" charset="0"/>
        <a:buChar char="•"/>
        <a:defRPr sz="1600" kern="1200" baseline="0">
          <a:solidFill>
            <a:schemeClr val="tx1"/>
          </a:solidFill>
          <a:latin typeface="+mn-lt"/>
          <a:ea typeface="+mn-ea"/>
          <a:cs typeface="+mn-cs"/>
        </a:defRPr>
      </a:lvl2pPr>
      <a:lvl3pPr marL="1143000" indent="-228600" algn="l" defTabSz="914400" rtl="0" eaLnBrk="1" latinLnBrk="0" hangingPunct="1">
        <a:spcBef>
          <a:spcPct val="20000"/>
        </a:spcBef>
        <a:buClrTx/>
        <a:buFont typeface="Arial" panose="020B0604020202020204" pitchFamily="34" charset="0"/>
        <a:buChar char="•"/>
        <a:defRPr sz="1400" kern="1200" baseline="0">
          <a:solidFill>
            <a:schemeClr val="tx1"/>
          </a:solidFill>
          <a:latin typeface="+mn-lt"/>
          <a:ea typeface="+mn-ea"/>
          <a:cs typeface="+mn-cs"/>
        </a:defRPr>
      </a:lvl3pPr>
      <a:lvl4pPr marL="1600200" indent="-228600" algn="l" defTabSz="914400" rtl="0" eaLnBrk="1" latinLnBrk="0" hangingPunct="1">
        <a:spcBef>
          <a:spcPct val="20000"/>
        </a:spcBef>
        <a:buClrTx/>
        <a:buFont typeface="Arial" panose="020B0604020202020204" pitchFamily="34" charset="0"/>
        <a:buChar char="•"/>
        <a:defRPr sz="1400" kern="1200" baseline="0">
          <a:solidFill>
            <a:schemeClr val="tx1"/>
          </a:solidFill>
          <a:latin typeface="+mn-lt"/>
          <a:ea typeface="+mn-ea"/>
          <a:cs typeface="+mn-cs"/>
        </a:defRPr>
      </a:lvl4pPr>
      <a:lvl5pPr marL="2057400" indent="-228600" algn="l" defTabSz="914400" rtl="0" eaLnBrk="1" latinLnBrk="0" hangingPunct="1">
        <a:spcBef>
          <a:spcPct val="20000"/>
        </a:spcBef>
        <a:buClrTx/>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spcBef>
          <a:spcPct val="20000"/>
        </a:spcBef>
        <a:buClrTx/>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spcBef>
          <a:spcPct val="20000"/>
        </a:spcBef>
        <a:buClrTx/>
        <a:buFont typeface="Arial" panose="020B0604020202020204"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ClrTx/>
        <a:buFont typeface="Arial" panose="020B0604020202020204" pitchFamily="34" charset="0"/>
        <a:buChar char="•"/>
        <a:defRPr sz="1200" kern="1200" baseline="0">
          <a:solidFill>
            <a:schemeClr val="tx1"/>
          </a:solidFill>
          <a:latin typeface="+mn-lt"/>
          <a:ea typeface="+mn-ea"/>
          <a:cs typeface="+mn-cs"/>
        </a:defRPr>
      </a:lvl8pPr>
      <a:lvl9pPr marL="3886200" indent="-228600" algn="l" defTabSz="914400" rtl="0" eaLnBrk="1" latinLnBrk="0" hangingPunct="1">
        <a:spcBef>
          <a:spcPct val="20000"/>
        </a:spcBef>
        <a:buClrTx/>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3"/>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63"/>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5296963"/>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5296963"/>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3"/>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63"/>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5296963"/>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5296963"/>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3"/>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63"/>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5296963"/>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5296963"/>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7980701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3"/>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63"/>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5296963"/>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5296963"/>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760821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0000">
                <a:alpha val="39000"/>
              </a:srgbClr>
            </a:gs>
            <a:gs pos="53000">
              <a:srgbClr val="FF0000"/>
            </a:gs>
            <a:gs pos="100000">
              <a:schemeClr val="accent1">
                <a:tint val="23500"/>
                <a:satMod val="1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5296963"/>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2022/5/23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5296963"/>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5296963"/>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464720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4.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0.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7.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 Id="rId5" Type="http://schemas.openxmlformats.org/officeDocument/2006/relationships/image" Target="../media/image16.jpeg"/><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1331365" y="1849827"/>
            <a:ext cx="6480000"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2001" y="3361556"/>
            <a:ext cx="6479364"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120783" y="2201906"/>
            <a:ext cx="7145655" cy="685620"/>
            <a:chOff x="2269649" y="2693504"/>
            <a:chExt cx="5019206" cy="511278"/>
          </a:xfrm>
        </p:grpSpPr>
        <p:sp>
          <p:nvSpPr>
            <p:cNvPr id="4" name="TextBox 3"/>
            <p:cNvSpPr txBox="1"/>
            <p:nvPr/>
          </p:nvSpPr>
          <p:spPr>
            <a:xfrm>
              <a:off x="2269649" y="2693504"/>
              <a:ext cx="5019206" cy="275417"/>
            </a:xfrm>
            <a:prstGeom prst="rect">
              <a:avLst/>
            </a:prstGeom>
            <a:noFill/>
          </p:spPr>
          <p:txBody>
            <a:bodyPr wrap="square" rtlCol="0">
              <a:spAutoFit/>
            </a:bodyPr>
            <a:lstStyle/>
            <a:p>
              <a:pPr algn="ctr"/>
              <a:endParaRPr lang="zh-CN" altLang="zh-CN"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2" name="矩形 11"/>
            <p:cNvSpPr/>
            <p:nvPr/>
          </p:nvSpPr>
          <p:spPr>
            <a:xfrm>
              <a:off x="2843808" y="2986744"/>
              <a:ext cx="4339650" cy="218038"/>
            </a:xfrm>
            <a:prstGeom prst="rect">
              <a:avLst/>
            </a:prstGeom>
          </p:spPr>
          <p:txBody>
            <a:bodyPr wrap="square">
              <a:spAutoFit/>
            </a:bodyPr>
            <a:lstStyle/>
            <a:p>
              <a:pPr algn="ctr"/>
              <a:endParaRPr lang="zh-CN" altLang="en-US" sz="1300" dirty="0">
                <a:solidFill>
                  <a:prstClr val="black">
                    <a:lumMod val="65000"/>
                    <a:lumOff val="35000"/>
                  </a:prstClr>
                </a:solidFill>
              </a:endParaRPr>
            </a:p>
          </p:txBody>
        </p:sp>
      </p:grpSp>
      <p:sp>
        <p:nvSpPr>
          <p:cNvPr id="2" name="文本框 1"/>
          <p:cNvSpPr txBox="1"/>
          <p:nvPr/>
        </p:nvSpPr>
        <p:spPr>
          <a:xfrm>
            <a:off x="2195736" y="3721600"/>
            <a:ext cx="5254934" cy="1400383"/>
          </a:xfrm>
          <a:prstGeom prst="rect">
            <a:avLst/>
          </a:prstGeom>
          <a:noFill/>
        </p:spPr>
        <p:txBody>
          <a:bodyPr wrap="square" rtlCol="0">
            <a:spAutoFit/>
          </a:bodyPr>
          <a:lstStyle/>
          <a:p>
            <a:pPr algn="ctr">
              <a:lnSpc>
                <a:spcPct val="125000"/>
              </a:lnSpc>
            </a:pPr>
            <a:r>
              <a:rPr lang="zh-CN" altLang="en-US" sz="2400" dirty="0" smtClean="0">
                <a:solidFill>
                  <a:prstClr val="black"/>
                </a:solidFill>
                <a:latin typeface="楷体" panose="02010609060101010101" pitchFamily="49" charset="-122"/>
                <a:ea typeface="楷体" panose="02010609060101010101" pitchFamily="49" charset="-122"/>
              </a:rPr>
              <a:t>陈 浩</a:t>
            </a:r>
            <a:endParaRPr lang="en-US" altLang="zh-CN" sz="2400" dirty="0" smtClean="0">
              <a:solidFill>
                <a:prstClr val="black"/>
              </a:solidFill>
              <a:latin typeface="楷体" panose="02010609060101010101" pitchFamily="49" charset="-122"/>
              <a:ea typeface="楷体" panose="02010609060101010101" pitchFamily="49" charset="-122"/>
            </a:endParaRPr>
          </a:p>
          <a:p>
            <a:pPr>
              <a:lnSpc>
                <a:spcPct val="125000"/>
              </a:lnSpc>
            </a:pPr>
            <a:r>
              <a:rPr lang="zh-CN" altLang="en-US" sz="2400" dirty="0" smtClean="0">
                <a:solidFill>
                  <a:prstClr val="black"/>
                </a:solidFill>
                <a:latin typeface="楷体" panose="02010609060101010101" pitchFamily="49" charset="-122"/>
                <a:ea typeface="楷体" panose="02010609060101010101" pitchFamily="49" charset="-122"/>
              </a:rPr>
              <a:t>       </a:t>
            </a:r>
            <a:r>
              <a:rPr lang="zh-CN" altLang="en-US" sz="2000" dirty="0" smtClean="0">
                <a:solidFill>
                  <a:prstClr val="black"/>
                </a:solidFill>
                <a:latin typeface="楷体" panose="02010609060101010101" pitchFamily="49" charset="-122"/>
                <a:ea typeface="楷体" panose="02010609060101010101" pitchFamily="49" charset="-122"/>
              </a:rPr>
              <a:t>北京理工大学马克思主义学院</a:t>
            </a:r>
            <a:endParaRPr lang="en-US" altLang="zh-CN" sz="2000" dirty="0" smtClean="0">
              <a:solidFill>
                <a:prstClr val="black"/>
              </a:solidFill>
              <a:latin typeface="楷体" panose="02010609060101010101" pitchFamily="49" charset="-122"/>
              <a:ea typeface="楷体" panose="02010609060101010101" pitchFamily="49" charset="-122"/>
            </a:endParaRPr>
          </a:p>
          <a:p>
            <a:pPr>
              <a:lnSpc>
                <a:spcPct val="125000"/>
              </a:lnSpc>
            </a:pPr>
            <a:r>
              <a:rPr lang="zh-CN" altLang="en-US" sz="2000" dirty="0" smtClean="0">
                <a:solidFill>
                  <a:prstClr val="black"/>
                </a:solidFill>
                <a:latin typeface="楷体" panose="02010609060101010101" pitchFamily="49" charset="-122"/>
                <a:ea typeface="楷体" panose="02010609060101010101" pitchFamily="49" charset="-122"/>
              </a:rPr>
              <a:t>                </a:t>
            </a:r>
            <a:r>
              <a:rPr lang="en-US" altLang="zh-CN" sz="2000" dirty="0" smtClean="0">
                <a:solidFill>
                  <a:prstClr val="black"/>
                </a:solidFill>
                <a:latin typeface="楷体" panose="02010609060101010101" pitchFamily="49" charset="-122"/>
                <a:ea typeface="楷体" panose="02010609060101010101" pitchFamily="49" charset="-122"/>
              </a:rPr>
              <a:t>2022</a:t>
            </a:r>
            <a:r>
              <a:rPr lang="zh-CN" altLang="en-US" sz="2000" dirty="0" smtClean="0">
                <a:solidFill>
                  <a:prstClr val="black"/>
                </a:solidFill>
                <a:latin typeface="楷体" panose="02010609060101010101" pitchFamily="49" charset="-122"/>
                <a:ea typeface="楷体" panose="02010609060101010101" pitchFamily="49" charset="-122"/>
              </a:rPr>
              <a:t>年</a:t>
            </a:r>
            <a:r>
              <a:rPr lang="en-US" altLang="zh-CN" sz="2000" dirty="0" smtClean="0">
                <a:solidFill>
                  <a:prstClr val="black"/>
                </a:solidFill>
                <a:latin typeface="楷体" panose="02010609060101010101" pitchFamily="49" charset="-122"/>
                <a:ea typeface="楷体" panose="02010609060101010101" pitchFamily="49" charset="-122"/>
              </a:rPr>
              <a:t>5</a:t>
            </a:r>
            <a:r>
              <a:rPr lang="zh-CN" altLang="en-US" sz="2000" dirty="0" smtClean="0">
                <a:solidFill>
                  <a:prstClr val="black"/>
                </a:solidFill>
                <a:latin typeface="楷体" panose="02010609060101010101" pitchFamily="49" charset="-122"/>
                <a:ea typeface="楷体" panose="02010609060101010101" pitchFamily="49" charset="-122"/>
              </a:rPr>
              <a:t>月    </a:t>
            </a:r>
            <a:endParaRPr lang="en-US" altLang="zh-CN" sz="2000" dirty="0">
              <a:solidFill>
                <a:prstClr val="black"/>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a:stretch>
            <a:fillRect/>
          </a:stretch>
        </p:blipFill>
        <p:spPr>
          <a:xfrm>
            <a:off x="8" y="0"/>
            <a:ext cx="5029835" cy="1363980"/>
          </a:xfrm>
          <a:prstGeom prst="rect">
            <a:avLst/>
          </a:prstGeom>
        </p:spPr>
      </p:pic>
      <p:sp>
        <p:nvSpPr>
          <p:cNvPr id="3" name="矩形 2"/>
          <p:cNvSpPr/>
          <p:nvPr/>
        </p:nvSpPr>
        <p:spPr>
          <a:xfrm>
            <a:off x="-180528" y="1993408"/>
            <a:ext cx="9217024" cy="1198880"/>
          </a:xfrm>
          <a:prstGeom prst="rect">
            <a:avLst/>
          </a:prstGeom>
        </p:spPr>
        <p:txBody>
          <a:bodyPr wrap="square">
            <a:spAutoFit/>
          </a:bodyPr>
          <a:lstStyle/>
          <a:p>
            <a:pPr indent="295275" algn="ctr"/>
            <a:r>
              <a:rPr lang="zh-CN" altLang="en-US" sz="3600" dirty="0">
                <a:solidFill>
                  <a:srgbClr val="000000"/>
                </a:solidFill>
                <a:latin typeface="隶书" panose="02010509060101010101" pitchFamily="49" charset="-122"/>
                <a:ea typeface="隶书" panose="02010509060101010101" pitchFamily="49" charset="-122"/>
                <a:cs typeface="宋体" panose="02010600030101010101" pitchFamily="2" charset="-122"/>
              </a:rPr>
              <a:t>北京理工大学</a:t>
            </a:r>
            <a:r>
              <a:rPr lang="en-US" altLang="zh-CN" sz="3600" dirty="0" smtClean="0">
                <a:solidFill>
                  <a:srgbClr val="000000"/>
                </a:solidFill>
                <a:latin typeface="隶书" panose="02010509060101010101" pitchFamily="49" charset="-122"/>
                <a:ea typeface="隶书" panose="02010509060101010101" pitchFamily="49" charset="-122"/>
                <a:cs typeface="宋体" panose="02010600030101010101" pitchFamily="2" charset="-122"/>
              </a:rPr>
              <a:t>2020</a:t>
            </a:r>
            <a:r>
              <a:rPr lang="zh-CN" altLang="en-US" sz="3600" dirty="0" smtClean="0">
                <a:solidFill>
                  <a:srgbClr val="000000"/>
                </a:solidFill>
                <a:latin typeface="隶书" panose="02010509060101010101" pitchFamily="49" charset="-122"/>
                <a:ea typeface="隶书" panose="02010509060101010101" pitchFamily="49" charset="-122"/>
                <a:cs typeface="宋体" panose="02010600030101010101" pitchFamily="2" charset="-122"/>
              </a:rPr>
              <a:t>级</a:t>
            </a:r>
            <a:r>
              <a:rPr lang="zh-CN" altLang="en-US" sz="3600" dirty="0">
                <a:solidFill>
                  <a:srgbClr val="000000"/>
                </a:solidFill>
                <a:latin typeface="隶书" panose="02010509060101010101" pitchFamily="49" charset="-122"/>
                <a:ea typeface="隶书" panose="02010509060101010101" pitchFamily="49" charset="-122"/>
                <a:cs typeface="宋体" panose="02010600030101010101" pitchFamily="2" charset="-122"/>
              </a:rPr>
              <a:t>本科生思想政治理论课</a:t>
            </a:r>
          </a:p>
          <a:p>
            <a:pPr indent="295275" algn="ctr"/>
            <a:r>
              <a:rPr lang="zh-CN" altLang="en-US" sz="3600" dirty="0" smtClean="0">
                <a:solidFill>
                  <a:srgbClr val="000000"/>
                </a:solidFill>
                <a:latin typeface="隶书" panose="02010509060101010101" pitchFamily="49" charset="-122"/>
                <a:ea typeface="隶书" panose="02010509060101010101" pitchFamily="49" charset="-122"/>
                <a:cs typeface="宋体" panose="02010600030101010101" pitchFamily="2" charset="-122"/>
              </a:rPr>
              <a:t>暑期社会实践</a:t>
            </a:r>
            <a:endParaRPr lang="zh-CN" altLang="zh-CN" sz="3600" dirty="0">
              <a:solidFill>
                <a:srgbClr val="000000"/>
              </a:solidFill>
              <a:latin typeface="隶书" panose="02010509060101010101" pitchFamily="49" charset="-122"/>
              <a:ea typeface="隶书" panose="02010509060101010101" pitchFamily="49" charset="-122"/>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服务北京发展</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467544" y="697260"/>
            <a:ext cx="7992966" cy="3862596"/>
          </a:xfrm>
          <a:prstGeom prst="rect">
            <a:avLst/>
          </a:prstGeom>
          <a:noFill/>
        </p:spPr>
        <p:txBody>
          <a:bodyPr wrap="square" rtlCol="0">
            <a:spAutoFit/>
          </a:bodyPr>
          <a:lstStyle/>
          <a:p>
            <a:pPr>
              <a:lnSpc>
                <a:spcPct val="125000"/>
              </a:lnSpc>
            </a:pPr>
            <a:endParaRPr lang="en-US" altLang="zh-CN" sz="2800" b="1" dirty="0" smtClean="0">
              <a:solidFill>
                <a:prstClr val="black"/>
              </a:solidFill>
              <a:latin typeface="宋体" panose="02010600030101010101" pitchFamily="2" charset="-122"/>
            </a:endParaRPr>
          </a:p>
          <a:p>
            <a:pPr>
              <a:lnSpc>
                <a:spcPct val="150000"/>
              </a:lnSpc>
              <a:buFont typeface="Wingdings" panose="05000000000000000000" charset="0"/>
              <a:buChar char="Ø"/>
            </a:pPr>
            <a:r>
              <a:rPr lang="zh-CN" altLang="en-US" sz="2000" b="1" dirty="0" smtClean="0">
                <a:solidFill>
                  <a:prstClr val="black"/>
                </a:solidFill>
                <a:latin typeface="宋体" panose="02010600030101010101" pitchFamily="2" charset="-122"/>
              </a:rPr>
              <a:t>提案</a:t>
            </a:r>
            <a:r>
              <a:rPr lang="zh-CN" altLang="en-US" sz="2000" b="1" dirty="0">
                <a:solidFill>
                  <a:prstClr val="black"/>
                </a:solidFill>
                <a:latin typeface="宋体" panose="02010600030101010101" pitchFamily="2" charset="-122"/>
              </a:rPr>
              <a:t>设计：</a:t>
            </a:r>
            <a:r>
              <a:rPr lang="en-US" altLang="zh-CN" sz="2000" b="1" dirty="0" smtClean="0">
                <a:solidFill>
                  <a:prstClr val="black"/>
                </a:solidFill>
                <a:latin typeface="宋体" panose="02010600030101010101" pitchFamily="2" charset="-122"/>
              </a:rPr>
              <a:t>2022</a:t>
            </a:r>
            <a:r>
              <a:rPr lang="zh-CN" altLang="en-US" sz="2000" b="1" dirty="0" smtClean="0">
                <a:solidFill>
                  <a:prstClr val="black"/>
                </a:solidFill>
                <a:latin typeface="宋体" panose="02010600030101010101" pitchFamily="2" charset="-122"/>
              </a:rPr>
              <a:t>年</a:t>
            </a:r>
            <a:r>
              <a:rPr lang="en-US" altLang="zh-CN" sz="2000" b="1" dirty="0">
                <a:solidFill>
                  <a:prstClr val="black"/>
                </a:solidFill>
                <a:latin typeface="宋体" panose="02010600030101010101" pitchFamily="2" charset="-122"/>
              </a:rPr>
              <a:t>5</a:t>
            </a:r>
            <a:r>
              <a:rPr lang="zh-CN" altLang="en-US" sz="2000" b="1" dirty="0">
                <a:solidFill>
                  <a:prstClr val="black"/>
                </a:solidFill>
                <a:latin typeface="宋体" panose="02010600030101010101" pitchFamily="2" charset="-122"/>
              </a:rPr>
              <a:t>月</a:t>
            </a:r>
            <a:r>
              <a:rPr lang="en-US" altLang="zh-CN" sz="2000" b="1" dirty="0">
                <a:solidFill>
                  <a:prstClr val="black"/>
                </a:solidFill>
                <a:latin typeface="宋体" panose="02010600030101010101" pitchFamily="2" charset="-122"/>
              </a:rPr>
              <a:t>-6</a:t>
            </a:r>
            <a:r>
              <a:rPr lang="zh-CN" altLang="en-US" sz="2000" b="1" dirty="0" smtClean="0">
                <a:solidFill>
                  <a:prstClr val="black"/>
                </a:solidFill>
                <a:latin typeface="宋体" panose="02010600030101010101" pitchFamily="2" charset="-122"/>
              </a:rPr>
              <a:t>月（学生</a:t>
            </a:r>
            <a:r>
              <a:rPr lang="zh-CN" altLang="en-US" sz="2000" b="1" dirty="0">
                <a:solidFill>
                  <a:prstClr val="black"/>
                </a:solidFill>
                <a:latin typeface="宋体" panose="02010600030101010101" pitchFamily="2" charset="-122"/>
              </a:rPr>
              <a:t>组团、完成“选题论证表”与“调查问卷”设计、团队任务</a:t>
            </a:r>
            <a:r>
              <a:rPr lang="zh-CN" altLang="en-US" sz="2000" b="1" dirty="0" smtClean="0">
                <a:solidFill>
                  <a:prstClr val="black"/>
                </a:solidFill>
                <a:latin typeface="宋体" panose="02010600030101010101" pitchFamily="2" charset="-122"/>
              </a:rPr>
              <a:t>分工）</a:t>
            </a:r>
            <a:endParaRPr lang="zh-CN" altLang="en-US" sz="2000" b="1" dirty="0">
              <a:solidFill>
                <a:prstClr val="black"/>
              </a:solidFill>
              <a:latin typeface="宋体" panose="02010600030101010101" pitchFamily="2" charset="-122"/>
            </a:endParaRPr>
          </a:p>
          <a:p>
            <a:pPr>
              <a:lnSpc>
                <a:spcPct val="150000"/>
              </a:lnSpc>
              <a:buFont typeface="Wingdings" panose="05000000000000000000" charset="0"/>
              <a:buChar char="Ø"/>
            </a:pPr>
            <a:r>
              <a:rPr lang="zh-CN" altLang="en-US" sz="2000" b="1" dirty="0" smtClean="0">
                <a:solidFill>
                  <a:prstClr val="black"/>
                </a:solidFill>
                <a:latin typeface="宋体" panose="02010600030101010101" pitchFamily="2" charset="-122"/>
              </a:rPr>
              <a:t>提案</a:t>
            </a:r>
            <a:r>
              <a:rPr lang="zh-CN" altLang="en-US" sz="2000" b="1" dirty="0">
                <a:solidFill>
                  <a:prstClr val="black"/>
                </a:solidFill>
                <a:latin typeface="宋体" panose="02010600030101010101" pitchFamily="2" charset="-122"/>
              </a:rPr>
              <a:t>撰写：</a:t>
            </a:r>
            <a:r>
              <a:rPr lang="en-US" altLang="zh-CN" sz="2000" b="1" dirty="0" smtClean="0">
                <a:solidFill>
                  <a:prstClr val="black"/>
                </a:solidFill>
                <a:latin typeface="宋体" panose="02010600030101010101" pitchFamily="2" charset="-122"/>
              </a:rPr>
              <a:t>2022</a:t>
            </a:r>
            <a:r>
              <a:rPr lang="zh-CN" altLang="en-US" sz="2000" b="1" dirty="0" smtClean="0">
                <a:solidFill>
                  <a:prstClr val="black"/>
                </a:solidFill>
                <a:latin typeface="宋体" panose="02010600030101010101" pitchFamily="2" charset="-122"/>
              </a:rPr>
              <a:t>年</a:t>
            </a:r>
            <a:r>
              <a:rPr lang="en-US" altLang="zh-CN" sz="2000" b="1" dirty="0">
                <a:solidFill>
                  <a:prstClr val="black"/>
                </a:solidFill>
                <a:latin typeface="宋体" panose="02010600030101010101" pitchFamily="2" charset="-122"/>
              </a:rPr>
              <a:t>7</a:t>
            </a:r>
            <a:r>
              <a:rPr lang="zh-CN" altLang="en-US" sz="2000" b="1" dirty="0">
                <a:solidFill>
                  <a:prstClr val="black"/>
                </a:solidFill>
                <a:latin typeface="宋体" panose="02010600030101010101" pitchFamily="2" charset="-122"/>
              </a:rPr>
              <a:t>月</a:t>
            </a:r>
            <a:r>
              <a:rPr lang="en-US" altLang="zh-CN" sz="2000" b="1" dirty="0">
                <a:solidFill>
                  <a:prstClr val="black"/>
                </a:solidFill>
                <a:latin typeface="宋体" panose="02010600030101010101" pitchFamily="2" charset="-122"/>
              </a:rPr>
              <a:t>-8</a:t>
            </a:r>
            <a:r>
              <a:rPr lang="zh-CN" altLang="en-US" sz="2000" b="1" dirty="0" smtClean="0">
                <a:solidFill>
                  <a:prstClr val="black"/>
                </a:solidFill>
                <a:latin typeface="宋体" panose="02010600030101010101" pitchFamily="2" charset="-122"/>
              </a:rPr>
              <a:t>月（实地调查</a:t>
            </a:r>
            <a:r>
              <a:rPr lang="zh-CN" altLang="en-US" sz="2000" b="1" dirty="0">
                <a:solidFill>
                  <a:prstClr val="black"/>
                </a:solidFill>
                <a:latin typeface="宋体" panose="02010600030101010101" pitchFamily="2" charset="-122"/>
              </a:rPr>
              <a:t>、教师指导、撰写</a:t>
            </a:r>
            <a:r>
              <a:rPr lang="zh-CN" altLang="en-US" sz="2000" b="1" dirty="0" smtClean="0">
                <a:solidFill>
                  <a:prstClr val="black"/>
                </a:solidFill>
                <a:latin typeface="宋体" panose="02010600030101010101" pitchFamily="2" charset="-122"/>
              </a:rPr>
              <a:t>报告）</a:t>
            </a:r>
            <a:endParaRPr lang="zh-CN" altLang="en-US" sz="2000" b="1" dirty="0">
              <a:solidFill>
                <a:prstClr val="black"/>
              </a:solidFill>
              <a:latin typeface="宋体" panose="02010600030101010101" pitchFamily="2" charset="-122"/>
            </a:endParaRPr>
          </a:p>
          <a:p>
            <a:pPr>
              <a:lnSpc>
                <a:spcPct val="150000"/>
              </a:lnSpc>
              <a:buFont typeface="Wingdings" panose="05000000000000000000" charset="0"/>
              <a:buChar char="Ø"/>
            </a:pPr>
            <a:r>
              <a:rPr lang="zh-CN" altLang="en-US" sz="2000" b="1" dirty="0" smtClean="0">
                <a:solidFill>
                  <a:prstClr val="black"/>
                </a:solidFill>
                <a:latin typeface="宋体" panose="02010600030101010101" pitchFamily="2" charset="-122"/>
              </a:rPr>
              <a:t>提案</a:t>
            </a:r>
            <a:r>
              <a:rPr lang="zh-CN" altLang="en-US" sz="2000" b="1" dirty="0">
                <a:solidFill>
                  <a:srgbClr val="FF0000"/>
                </a:solidFill>
                <a:latin typeface="宋体" panose="02010600030101010101" pitchFamily="2" charset="-122"/>
              </a:rPr>
              <a:t>提交</a:t>
            </a:r>
            <a:r>
              <a:rPr lang="zh-CN" altLang="en-US" sz="2000" b="1" dirty="0">
                <a:solidFill>
                  <a:prstClr val="black"/>
                </a:solidFill>
                <a:latin typeface="宋体" panose="02010600030101010101" pitchFamily="2" charset="-122"/>
              </a:rPr>
              <a:t>：</a:t>
            </a:r>
            <a:r>
              <a:rPr lang="en-US" altLang="zh-CN" sz="2000" b="1" dirty="0" smtClean="0">
                <a:solidFill>
                  <a:prstClr val="black"/>
                </a:solidFill>
                <a:latin typeface="宋体" panose="02010600030101010101" pitchFamily="2" charset="-122"/>
              </a:rPr>
              <a:t>2022</a:t>
            </a:r>
            <a:r>
              <a:rPr lang="zh-CN" altLang="en-US" sz="2000" b="1" dirty="0" smtClean="0">
                <a:solidFill>
                  <a:prstClr val="black"/>
                </a:solidFill>
                <a:latin typeface="宋体" panose="02010600030101010101" pitchFamily="2" charset="-122"/>
              </a:rPr>
              <a:t>年</a:t>
            </a:r>
            <a:r>
              <a:rPr lang="en-US" altLang="zh-CN" sz="2000" b="1" dirty="0">
                <a:solidFill>
                  <a:srgbClr val="FF0000"/>
                </a:solidFill>
                <a:latin typeface="宋体" panose="02010600030101010101" pitchFamily="2" charset="-122"/>
              </a:rPr>
              <a:t>9</a:t>
            </a:r>
            <a:r>
              <a:rPr lang="zh-CN" altLang="en-US" sz="2000" b="1" dirty="0" smtClean="0">
                <a:solidFill>
                  <a:srgbClr val="FF0000"/>
                </a:solidFill>
                <a:latin typeface="宋体" panose="02010600030101010101" pitchFamily="2" charset="-122"/>
              </a:rPr>
              <a:t>月</a:t>
            </a:r>
            <a:r>
              <a:rPr lang="zh-CN" altLang="en-US" sz="2000" b="1" dirty="0" smtClean="0">
                <a:solidFill>
                  <a:prstClr val="black"/>
                </a:solidFill>
                <a:latin typeface="宋体" panose="02010600030101010101" pitchFamily="2" charset="-122"/>
              </a:rPr>
              <a:t>（提交</a:t>
            </a:r>
            <a:r>
              <a:rPr lang="zh-CN" altLang="en-US" sz="2000" b="1" dirty="0">
                <a:solidFill>
                  <a:prstClr val="black"/>
                </a:solidFill>
                <a:latin typeface="宋体" panose="02010600030101010101" pitchFamily="2" charset="-122"/>
              </a:rPr>
              <a:t>报告、教师评阅并提出修改</a:t>
            </a:r>
            <a:r>
              <a:rPr lang="zh-CN" altLang="en-US" sz="2000" b="1" dirty="0" smtClean="0">
                <a:solidFill>
                  <a:prstClr val="black"/>
                </a:solidFill>
                <a:latin typeface="宋体" panose="02010600030101010101" pitchFamily="2" charset="-122"/>
              </a:rPr>
              <a:t>意见）</a:t>
            </a:r>
            <a:endParaRPr lang="zh-CN" altLang="en-US" sz="2000" b="1" dirty="0">
              <a:solidFill>
                <a:prstClr val="black"/>
              </a:solidFill>
              <a:latin typeface="宋体" panose="02010600030101010101" pitchFamily="2" charset="-122"/>
            </a:endParaRPr>
          </a:p>
          <a:p>
            <a:pPr>
              <a:lnSpc>
                <a:spcPct val="150000"/>
              </a:lnSpc>
              <a:buFont typeface="Wingdings" panose="05000000000000000000" charset="0"/>
              <a:buChar char="Ø"/>
            </a:pPr>
            <a:r>
              <a:rPr lang="zh-CN" altLang="en-US" sz="2000" b="1" dirty="0" smtClean="0">
                <a:solidFill>
                  <a:prstClr val="black"/>
                </a:solidFill>
                <a:latin typeface="宋体" panose="02010600030101010101" pitchFamily="2" charset="-122"/>
              </a:rPr>
              <a:t>提案</a:t>
            </a:r>
            <a:r>
              <a:rPr lang="zh-CN" altLang="en-US" sz="2000" b="1" dirty="0">
                <a:solidFill>
                  <a:prstClr val="black"/>
                </a:solidFill>
                <a:latin typeface="宋体" panose="02010600030101010101" pitchFamily="2" charset="-122"/>
              </a:rPr>
              <a:t>初评：</a:t>
            </a:r>
            <a:r>
              <a:rPr lang="en-US" altLang="zh-CN" sz="2000" b="1" dirty="0" smtClean="0">
                <a:solidFill>
                  <a:prstClr val="black"/>
                </a:solidFill>
                <a:latin typeface="宋体" panose="02010600030101010101" pitchFamily="2" charset="-122"/>
              </a:rPr>
              <a:t>2022</a:t>
            </a:r>
            <a:r>
              <a:rPr lang="zh-CN" altLang="en-US" sz="2000" b="1" dirty="0" smtClean="0">
                <a:solidFill>
                  <a:prstClr val="black"/>
                </a:solidFill>
                <a:latin typeface="宋体" panose="02010600030101010101" pitchFamily="2" charset="-122"/>
              </a:rPr>
              <a:t>年</a:t>
            </a:r>
            <a:r>
              <a:rPr lang="en-US" altLang="zh-CN" sz="2000" b="1" dirty="0">
                <a:solidFill>
                  <a:prstClr val="black"/>
                </a:solidFill>
                <a:latin typeface="宋体" panose="02010600030101010101" pitchFamily="2" charset="-122"/>
              </a:rPr>
              <a:t>9</a:t>
            </a:r>
            <a:r>
              <a:rPr lang="zh-CN" altLang="en-US" sz="2000" b="1" dirty="0" smtClean="0">
                <a:solidFill>
                  <a:prstClr val="black"/>
                </a:solidFill>
                <a:latin typeface="宋体" panose="02010600030101010101" pitchFamily="2" charset="-122"/>
              </a:rPr>
              <a:t>月（报告</a:t>
            </a:r>
            <a:r>
              <a:rPr lang="zh-CN" altLang="en-US" sz="2000" b="1" dirty="0" smtClean="0">
                <a:solidFill>
                  <a:srgbClr val="FF0000"/>
                </a:solidFill>
                <a:latin typeface="宋体" panose="02010600030101010101" pitchFamily="2" charset="-122"/>
              </a:rPr>
              <a:t>初评</a:t>
            </a:r>
            <a:r>
              <a:rPr lang="zh-CN" altLang="en-US" sz="2000" b="1" dirty="0" smtClean="0">
                <a:solidFill>
                  <a:prstClr val="black"/>
                </a:solidFill>
                <a:latin typeface="宋体" panose="02010600030101010101" pitchFamily="2" charset="-122"/>
              </a:rPr>
              <a:t>）</a:t>
            </a:r>
            <a:endParaRPr lang="zh-CN" altLang="en-US" sz="2000" b="1" dirty="0">
              <a:solidFill>
                <a:prstClr val="black"/>
              </a:solidFill>
              <a:latin typeface="宋体" panose="02010600030101010101" pitchFamily="2" charset="-122"/>
            </a:endParaRPr>
          </a:p>
          <a:p>
            <a:pPr>
              <a:lnSpc>
                <a:spcPct val="150000"/>
              </a:lnSpc>
              <a:buFont typeface="Wingdings" panose="05000000000000000000" charset="0"/>
              <a:buChar char="Ø"/>
            </a:pPr>
            <a:r>
              <a:rPr lang="zh-CN" altLang="en-US" sz="2000" b="1" dirty="0" smtClean="0">
                <a:solidFill>
                  <a:prstClr val="black"/>
                </a:solidFill>
                <a:latin typeface="宋体" panose="02010600030101010101" pitchFamily="2" charset="-122"/>
              </a:rPr>
              <a:t>提案</a:t>
            </a:r>
            <a:r>
              <a:rPr lang="zh-CN" altLang="en-US" sz="2000" b="1" dirty="0">
                <a:solidFill>
                  <a:prstClr val="black"/>
                </a:solidFill>
                <a:latin typeface="宋体" panose="02010600030101010101" pitchFamily="2" charset="-122"/>
              </a:rPr>
              <a:t>复审：</a:t>
            </a:r>
            <a:r>
              <a:rPr lang="en-US" altLang="zh-CN" sz="2000" b="1" dirty="0" smtClean="0">
                <a:solidFill>
                  <a:prstClr val="black"/>
                </a:solidFill>
                <a:latin typeface="宋体" panose="02010600030101010101" pitchFamily="2" charset="-122"/>
              </a:rPr>
              <a:t>2022</a:t>
            </a:r>
            <a:r>
              <a:rPr lang="zh-CN" altLang="en-US" sz="2000" b="1" dirty="0" smtClean="0">
                <a:solidFill>
                  <a:prstClr val="black"/>
                </a:solidFill>
                <a:latin typeface="宋体" panose="02010600030101010101" pitchFamily="2" charset="-122"/>
              </a:rPr>
              <a:t>年</a:t>
            </a:r>
            <a:r>
              <a:rPr lang="en-US" altLang="zh-CN" sz="2000" b="1" dirty="0">
                <a:solidFill>
                  <a:prstClr val="black"/>
                </a:solidFill>
                <a:latin typeface="宋体" panose="02010600030101010101" pitchFamily="2" charset="-122"/>
              </a:rPr>
              <a:t>10</a:t>
            </a:r>
            <a:r>
              <a:rPr lang="zh-CN" altLang="en-US" sz="2000" b="1" dirty="0" smtClean="0">
                <a:solidFill>
                  <a:prstClr val="black"/>
                </a:solidFill>
                <a:latin typeface="宋体" panose="02010600030101010101" pitchFamily="2" charset="-122"/>
              </a:rPr>
              <a:t>月（报告</a:t>
            </a:r>
            <a:r>
              <a:rPr lang="zh-CN" altLang="en-US" sz="2000" b="1" dirty="0" smtClean="0">
                <a:solidFill>
                  <a:srgbClr val="FF0000"/>
                </a:solidFill>
                <a:latin typeface="宋体" panose="02010600030101010101" pitchFamily="2" charset="-122"/>
              </a:rPr>
              <a:t>复审</a:t>
            </a:r>
            <a:r>
              <a:rPr lang="zh-CN" altLang="en-US" sz="2000" b="1" dirty="0" smtClean="0">
                <a:solidFill>
                  <a:prstClr val="black"/>
                </a:solidFill>
                <a:latin typeface="宋体" panose="02010600030101010101" pitchFamily="2" charset="-122"/>
              </a:rPr>
              <a:t>）</a:t>
            </a:r>
            <a:endParaRPr lang="zh-CN" altLang="en-US" sz="2000" b="1" dirty="0">
              <a:solidFill>
                <a:prstClr val="black"/>
              </a:solidFill>
              <a:latin typeface="宋体" panose="02010600030101010101" pitchFamily="2" charset="-122"/>
            </a:endParaRPr>
          </a:p>
          <a:p>
            <a:pPr>
              <a:lnSpc>
                <a:spcPct val="150000"/>
              </a:lnSpc>
              <a:buFont typeface="Wingdings" panose="05000000000000000000" charset="0"/>
              <a:buChar char="Ø"/>
            </a:pPr>
            <a:r>
              <a:rPr lang="zh-CN" altLang="en-US" sz="2000" b="1" dirty="0" smtClean="0">
                <a:solidFill>
                  <a:prstClr val="black"/>
                </a:solidFill>
                <a:latin typeface="宋体" panose="02010600030101010101" pitchFamily="2" charset="-122"/>
              </a:rPr>
              <a:t>提案</a:t>
            </a:r>
            <a:r>
              <a:rPr lang="zh-CN" altLang="en-US" sz="2000" b="1" dirty="0">
                <a:solidFill>
                  <a:prstClr val="black"/>
                </a:solidFill>
                <a:latin typeface="宋体" panose="02010600030101010101" pitchFamily="2" charset="-122"/>
              </a:rPr>
              <a:t>答辩：</a:t>
            </a:r>
            <a:r>
              <a:rPr lang="en-US" altLang="zh-CN" sz="2000" b="1" dirty="0" smtClean="0">
                <a:solidFill>
                  <a:prstClr val="black"/>
                </a:solidFill>
                <a:latin typeface="宋体" panose="02010600030101010101" pitchFamily="2" charset="-122"/>
              </a:rPr>
              <a:t>2022</a:t>
            </a:r>
            <a:r>
              <a:rPr lang="zh-CN" altLang="en-US" sz="2000" b="1" dirty="0" smtClean="0">
                <a:solidFill>
                  <a:prstClr val="black"/>
                </a:solidFill>
                <a:latin typeface="宋体" panose="02010600030101010101" pitchFamily="2" charset="-122"/>
              </a:rPr>
              <a:t>年</a:t>
            </a:r>
            <a:r>
              <a:rPr lang="en-US" altLang="zh-CN" sz="2000" b="1" dirty="0">
                <a:solidFill>
                  <a:prstClr val="black"/>
                </a:solidFill>
                <a:latin typeface="宋体" panose="02010600030101010101" pitchFamily="2" charset="-122"/>
              </a:rPr>
              <a:t>11</a:t>
            </a:r>
            <a:r>
              <a:rPr lang="zh-CN" altLang="en-US" sz="2000" b="1" dirty="0" smtClean="0">
                <a:solidFill>
                  <a:prstClr val="black"/>
                </a:solidFill>
                <a:latin typeface="宋体" panose="02010600030101010101" pitchFamily="2" charset="-122"/>
              </a:rPr>
              <a:t>月（报告</a:t>
            </a:r>
            <a:r>
              <a:rPr lang="zh-CN" altLang="en-US" sz="2000" b="1" dirty="0" smtClean="0">
                <a:solidFill>
                  <a:srgbClr val="FF0000"/>
                </a:solidFill>
                <a:latin typeface="宋体" panose="02010600030101010101" pitchFamily="2" charset="-122"/>
              </a:rPr>
              <a:t>答辩</a:t>
            </a:r>
            <a:r>
              <a:rPr lang="zh-CN" altLang="en-US" sz="2000" b="1" dirty="0" smtClean="0">
                <a:solidFill>
                  <a:prstClr val="black"/>
                </a:solidFill>
                <a:latin typeface="宋体" panose="02010600030101010101" pitchFamily="2" charset="-122"/>
              </a:rPr>
              <a:t>）</a:t>
            </a:r>
            <a:endParaRPr lang="zh-CN" altLang="en-US" sz="2000" b="1" dirty="0">
              <a:solidFill>
                <a:prstClr val="black"/>
              </a:solidFill>
              <a:latin typeface="宋体" panose="02010600030101010101" pitchFamily="2" charset="-122"/>
            </a:endParaRPr>
          </a:p>
        </p:txBody>
      </p:sp>
      <p:sp>
        <p:nvSpPr>
          <p:cNvPr id="14" name="流程图: 过程 13"/>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15" name="文本框 32"/>
          <p:cNvSpPr txBox="1"/>
          <p:nvPr/>
        </p:nvSpPr>
        <p:spPr>
          <a:xfrm>
            <a:off x="395536" y="72453"/>
            <a:ext cx="5729039" cy="461665"/>
          </a:xfrm>
          <a:prstGeom prst="rect">
            <a:avLst/>
          </a:prstGeom>
          <a:noFill/>
        </p:spPr>
        <p:txBody>
          <a:bodyPr wrap="square" rtlCol="0">
            <a:spAutoFit/>
          </a:bodyPr>
          <a:lstStyle/>
          <a:p>
            <a:r>
              <a:rPr lang="en-US" altLang="zh-CN" sz="2400" b="1" kern="0" dirty="0" smtClean="0">
                <a:solidFill>
                  <a:prstClr val="white"/>
                </a:solidFill>
                <a:latin typeface="微软雅黑" panose="020B0503020204020204" pitchFamily="34" charset="-122"/>
                <a:ea typeface="微软雅黑" panose="020B0503020204020204" pitchFamily="34" charset="-122"/>
              </a:rPr>
              <a:t>4.</a:t>
            </a:r>
            <a:r>
              <a:rPr lang="zh-CN" altLang="en-US" sz="2400" b="1" kern="0" dirty="0">
                <a:solidFill>
                  <a:prstClr val="white"/>
                </a:solidFill>
                <a:latin typeface="微软雅黑" panose="020B0503020204020204" pitchFamily="34" charset="-122"/>
                <a:ea typeface="微软雅黑" panose="020B0503020204020204" pitchFamily="34" charset="-122"/>
              </a:rPr>
              <a:t>时间安排</a:t>
            </a:r>
            <a:endParaRPr lang="zh-CN" altLang="en-US" sz="2400" b="1" kern="0" dirty="0" smtClean="0">
              <a:solidFill>
                <a:prstClr val="white"/>
              </a:solidFill>
              <a:latin typeface="微软雅黑" panose="020B0503020204020204" pitchFamily="34" charset="-122"/>
              <a:ea typeface="微软雅黑" panose="020B0503020204020204" pitchFamily="34" charset="-122"/>
            </a:endParaRPr>
          </a:p>
        </p:txBody>
      </p:sp>
      <p:pic>
        <p:nvPicPr>
          <p:cNvPr id="16"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09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服务北京发展</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14" name="流程图: 过程 13"/>
          <p:cNvSpPr/>
          <p:nvPr/>
        </p:nvSpPr>
        <p:spPr>
          <a:xfrm>
            <a:off x="-18655" y="-1"/>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16"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374942" y="762449"/>
            <a:ext cx="8460000" cy="4893647"/>
          </a:xfrm>
          <a:prstGeom prst="rect">
            <a:avLst/>
          </a:prstGeom>
          <a:noFill/>
        </p:spPr>
        <p:txBody>
          <a:bodyPr wrap="square" rtlCol="0">
            <a:spAutoFit/>
          </a:bodyPr>
          <a:lstStyle/>
          <a:p>
            <a:pPr marL="342900" indent="-342900" algn="just">
              <a:lnSpc>
                <a:spcPct val="125000"/>
              </a:lnSpc>
              <a:buFont typeface="Wingdings" panose="05000000000000000000" charset="0"/>
              <a:buChar char="Ø"/>
            </a:pPr>
            <a:r>
              <a:rPr lang="en-US" altLang="zh-CN" sz="2400" b="1" dirty="0">
                <a:solidFill>
                  <a:srgbClr val="FF0000"/>
                </a:solidFill>
                <a:latin typeface="黑体" panose="02010609060101010101" pitchFamily="49" charset="-122"/>
                <a:ea typeface="黑体" panose="02010609060101010101" pitchFamily="49" charset="-122"/>
              </a:rPr>
              <a:t>2005</a:t>
            </a:r>
            <a:r>
              <a:rPr lang="zh-CN" altLang="en-US" sz="2400" b="1" dirty="0">
                <a:solidFill>
                  <a:srgbClr val="FF0000"/>
                </a:solidFill>
                <a:latin typeface="黑体" panose="02010609060101010101" pitchFamily="49" charset="-122"/>
                <a:ea typeface="黑体" panose="02010609060101010101" pitchFamily="49" charset="-122"/>
              </a:rPr>
              <a:t>级：</a:t>
            </a:r>
            <a:r>
              <a:rPr lang="zh-CN" altLang="en-US" sz="2400" b="1" dirty="0">
                <a:solidFill>
                  <a:prstClr val="black"/>
                </a:solidFill>
                <a:latin typeface="黑体" panose="02010609060101010101" pitchFamily="49" charset="-122"/>
                <a:ea typeface="黑体" panose="02010609060101010101" pitchFamily="49" charset="-122"/>
              </a:rPr>
              <a:t>践行荣辱观，担负社会使命；关注新农村，</a:t>
            </a:r>
            <a:r>
              <a:rPr lang="zh-CN" altLang="en-US" sz="2400" b="1" dirty="0" smtClean="0">
                <a:solidFill>
                  <a:prstClr val="black"/>
                </a:solidFill>
                <a:latin typeface="黑体" panose="02010609060101010101" pitchFamily="49" charset="-122"/>
                <a:ea typeface="黑体" panose="02010609060101010101" pitchFamily="49" charset="-122"/>
              </a:rPr>
              <a:t>构建</a:t>
            </a:r>
            <a:endParaRPr lang="en-US" altLang="zh-CN" sz="2400" b="1" dirty="0" smtClean="0">
              <a:solidFill>
                <a:prstClr val="black"/>
              </a:solidFill>
              <a:latin typeface="黑体" panose="02010609060101010101" pitchFamily="49" charset="-122"/>
              <a:ea typeface="黑体" panose="02010609060101010101" pitchFamily="49" charset="-122"/>
            </a:endParaRPr>
          </a:p>
          <a:p>
            <a:pPr algn="just">
              <a:lnSpc>
                <a:spcPct val="125000"/>
              </a:lnSpc>
            </a:pPr>
            <a:r>
              <a:rPr lang="en-US" altLang="zh-CN" sz="2400" b="1" dirty="0">
                <a:solidFill>
                  <a:prstClr val="black"/>
                </a:solidFill>
                <a:latin typeface="黑体" panose="02010609060101010101" pitchFamily="49" charset="-122"/>
                <a:ea typeface="黑体" panose="02010609060101010101" pitchFamily="49" charset="-122"/>
              </a:rPr>
              <a:t> </a:t>
            </a:r>
            <a:r>
              <a:rPr lang="en-US" altLang="zh-CN" sz="2400" b="1" dirty="0" smtClean="0">
                <a:solidFill>
                  <a:prstClr val="black"/>
                </a:solidFill>
                <a:latin typeface="黑体" panose="02010609060101010101" pitchFamily="49" charset="-122"/>
                <a:ea typeface="黑体" panose="02010609060101010101" pitchFamily="49" charset="-122"/>
              </a:rPr>
              <a:t>         </a:t>
            </a:r>
            <a:r>
              <a:rPr lang="zh-CN" altLang="en-US" sz="2400" b="1" dirty="0" smtClean="0">
                <a:solidFill>
                  <a:prstClr val="black"/>
                </a:solidFill>
                <a:latin typeface="黑体" panose="02010609060101010101" pitchFamily="49" charset="-122"/>
                <a:ea typeface="黑体" panose="02010609060101010101" pitchFamily="49" charset="-122"/>
              </a:rPr>
              <a:t>和谐</a:t>
            </a:r>
            <a:r>
              <a:rPr lang="zh-CN" altLang="en-US" sz="2400" b="1" dirty="0">
                <a:solidFill>
                  <a:prstClr val="black"/>
                </a:solidFill>
                <a:latin typeface="黑体" panose="02010609060101010101" pitchFamily="49" charset="-122"/>
                <a:ea typeface="黑体" panose="02010609060101010101" pitchFamily="49" charset="-122"/>
              </a:rPr>
              <a:t>社会</a:t>
            </a:r>
          </a:p>
          <a:p>
            <a:pPr marL="342900" indent="-342900" algn="just">
              <a:lnSpc>
                <a:spcPct val="125000"/>
              </a:lnSpc>
              <a:buFont typeface="Wingdings" panose="05000000000000000000" charset="0"/>
              <a:buChar char="Ø"/>
            </a:pPr>
            <a:r>
              <a:rPr lang="en-US" altLang="zh-CN" sz="2400" b="1" dirty="0">
                <a:solidFill>
                  <a:srgbClr val="FF0000"/>
                </a:solidFill>
                <a:latin typeface="黑体" panose="02010609060101010101" pitchFamily="49" charset="-122"/>
                <a:ea typeface="黑体" panose="02010609060101010101" pitchFamily="49" charset="-122"/>
              </a:rPr>
              <a:t>2006</a:t>
            </a:r>
            <a:r>
              <a:rPr lang="zh-CN" altLang="en-US" sz="2400" b="1" dirty="0">
                <a:solidFill>
                  <a:srgbClr val="FF0000"/>
                </a:solidFill>
                <a:latin typeface="黑体" panose="02010609060101010101" pitchFamily="49" charset="-122"/>
                <a:ea typeface="黑体" panose="02010609060101010101" pitchFamily="49" charset="-122"/>
              </a:rPr>
              <a:t>级：</a:t>
            </a:r>
            <a:r>
              <a:rPr lang="zh-CN" altLang="en-US" sz="2400" b="1" dirty="0">
                <a:solidFill>
                  <a:prstClr val="black"/>
                </a:solidFill>
                <a:latin typeface="黑体" panose="02010609060101010101" pitchFamily="49" charset="-122"/>
                <a:ea typeface="黑体" panose="02010609060101010101" pitchFamily="49" charset="-122"/>
              </a:rPr>
              <a:t>了解社会，关注民生，认清国情，把握未来</a:t>
            </a:r>
          </a:p>
          <a:p>
            <a:pPr marL="342900" indent="-342900" algn="just">
              <a:lnSpc>
                <a:spcPct val="125000"/>
              </a:lnSpc>
              <a:buFont typeface="Wingdings" panose="05000000000000000000" charset="0"/>
              <a:buChar char="Ø"/>
            </a:pPr>
            <a:r>
              <a:rPr lang="en-US" altLang="zh-CN" sz="2400" b="1" dirty="0">
                <a:solidFill>
                  <a:srgbClr val="FF0000"/>
                </a:solidFill>
                <a:latin typeface="黑体" panose="02010609060101010101" pitchFamily="49" charset="-122"/>
                <a:ea typeface="黑体" panose="02010609060101010101" pitchFamily="49" charset="-122"/>
              </a:rPr>
              <a:t>2007</a:t>
            </a:r>
            <a:r>
              <a:rPr lang="zh-CN" altLang="en-US" sz="2400" b="1" dirty="0">
                <a:solidFill>
                  <a:srgbClr val="FF0000"/>
                </a:solidFill>
                <a:latin typeface="黑体" panose="02010609060101010101" pitchFamily="49" charset="-122"/>
                <a:ea typeface="黑体" panose="02010609060101010101" pitchFamily="49" charset="-122"/>
              </a:rPr>
              <a:t>级</a:t>
            </a:r>
            <a:r>
              <a:rPr lang="zh-CN" altLang="en-US" sz="2400" b="1" dirty="0" smtClean="0">
                <a:solidFill>
                  <a:srgbClr val="FF0000"/>
                </a:solidFill>
                <a:latin typeface="黑体" panose="02010609060101010101" pitchFamily="49" charset="-122"/>
                <a:ea typeface="黑体" panose="02010609060101010101" pitchFamily="49" charset="-122"/>
              </a:rPr>
              <a:t>：抗震救灾</a:t>
            </a:r>
            <a:r>
              <a:rPr lang="zh-CN" altLang="en-US" sz="2400" b="1" dirty="0">
                <a:solidFill>
                  <a:prstClr val="black"/>
                </a:solidFill>
                <a:latin typeface="黑体" panose="02010609060101010101" pitchFamily="49" charset="-122"/>
                <a:ea typeface="黑体" panose="02010609060101010101" pitchFamily="49" charset="-122"/>
              </a:rPr>
              <a:t>话感动，爱国奉献</a:t>
            </a:r>
            <a:r>
              <a:rPr lang="zh-CN" altLang="en-US" sz="2400" b="1" dirty="0" smtClean="0">
                <a:solidFill>
                  <a:prstClr val="black"/>
                </a:solidFill>
                <a:latin typeface="黑体" panose="02010609060101010101" pitchFamily="49" charset="-122"/>
                <a:ea typeface="黑体" panose="02010609060101010101" pitchFamily="49" charset="-122"/>
              </a:rPr>
              <a:t>迎</a:t>
            </a:r>
            <a:r>
              <a:rPr lang="zh-CN" altLang="en-US" sz="2400" b="1" dirty="0" smtClean="0">
                <a:solidFill>
                  <a:srgbClr val="FF0000"/>
                </a:solidFill>
                <a:latin typeface="黑体" panose="02010609060101010101" pitchFamily="49" charset="-122"/>
                <a:ea typeface="黑体" panose="02010609060101010101" pitchFamily="49" charset="-122"/>
              </a:rPr>
              <a:t>奥运</a:t>
            </a:r>
            <a:endParaRPr lang="zh-CN" altLang="en-US" sz="2400" b="1" dirty="0">
              <a:solidFill>
                <a:srgbClr val="FF0000"/>
              </a:solidFill>
              <a:latin typeface="黑体" panose="02010609060101010101" pitchFamily="49" charset="-122"/>
              <a:ea typeface="黑体" panose="02010609060101010101" pitchFamily="49" charset="-122"/>
            </a:endParaRPr>
          </a:p>
          <a:p>
            <a:pPr marL="342900" indent="-342900" algn="just">
              <a:lnSpc>
                <a:spcPct val="125000"/>
              </a:lnSpc>
              <a:buFont typeface="Wingdings" panose="05000000000000000000" charset="0"/>
              <a:buChar char="Ø"/>
            </a:pPr>
            <a:r>
              <a:rPr lang="en-US" altLang="zh-CN" sz="2400" b="1" dirty="0">
                <a:solidFill>
                  <a:srgbClr val="FF0000"/>
                </a:solidFill>
                <a:latin typeface="黑体" panose="02010609060101010101" pitchFamily="49" charset="-122"/>
                <a:ea typeface="黑体" panose="02010609060101010101" pitchFamily="49" charset="-122"/>
              </a:rPr>
              <a:t>2008</a:t>
            </a:r>
            <a:r>
              <a:rPr lang="zh-CN" altLang="en-US" sz="2400" b="1" dirty="0">
                <a:solidFill>
                  <a:srgbClr val="FF0000"/>
                </a:solidFill>
                <a:latin typeface="黑体" panose="02010609060101010101" pitchFamily="49" charset="-122"/>
                <a:ea typeface="黑体" panose="02010609060101010101" pitchFamily="49" charset="-122"/>
              </a:rPr>
              <a:t>级：</a:t>
            </a:r>
            <a:r>
              <a:rPr lang="zh-CN" altLang="en-US" sz="2400" b="1" dirty="0">
                <a:solidFill>
                  <a:prstClr val="black"/>
                </a:solidFill>
                <a:latin typeface="黑体" panose="02010609060101010101" pitchFamily="49" charset="-122"/>
                <a:ea typeface="黑体" panose="02010609060101010101" pitchFamily="49" charset="-122"/>
              </a:rPr>
              <a:t>六十周年话辉煌， 探索社会求发展</a:t>
            </a:r>
            <a:endParaRPr lang="en-US" altLang="zh-CN" sz="2400" b="1" dirty="0">
              <a:solidFill>
                <a:prstClr val="black"/>
              </a:solidFill>
              <a:latin typeface="黑体" panose="02010609060101010101" pitchFamily="49" charset="-122"/>
              <a:ea typeface="黑体" panose="02010609060101010101" pitchFamily="49" charset="-122"/>
            </a:endParaRPr>
          </a:p>
          <a:p>
            <a:pPr marL="342900" indent="-342900" algn="just">
              <a:lnSpc>
                <a:spcPct val="125000"/>
              </a:lnSpc>
              <a:buFont typeface="Wingdings" panose="05000000000000000000" charset="0"/>
              <a:buChar char="Ø"/>
            </a:pPr>
            <a:r>
              <a:rPr lang="en-US" altLang="zh-CN" sz="2400" b="1" dirty="0">
                <a:solidFill>
                  <a:srgbClr val="FF0000"/>
                </a:solidFill>
                <a:latin typeface="黑体" panose="02010609060101010101" pitchFamily="49" charset="-122"/>
                <a:ea typeface="黑体" panose="02010609060101010101" pitchFamily="49" charset="-122"/>
              </a:rPr>
              <a:t>2009</a:t>
            </a:r>
            <a:r>
              <a:rPr lang="zh-CN" altLang="en-US" sz="2400" b="1" dirty="0">
                <a:solidFill>
                  <a:srgbClr val="FF0000"/>
                </a:solidFill>
                <a:latin typeface="黑体" panose="02010609060101010101" pitchFamily="49" charset="-122"/>
                <a:ea typeface="黑体" panose="02010609060101010101" pitchFamily="49" charset="-122"/>
              </a:rPr>
              <a:t>级：</a:t>
            </a:r>
            <a:r>
              <a:rPr lang="zh-CN" altLang="en-US" sz="2400" b="1" dirty="0">
                <a:solidFill>
                  <a:prstClr val="black"/>
                </a:solidFill>
                <a:latin typeface="黑体" panose="02010609060101010101" pitchFamily="49" charset="-122"/>
                <a:ea typeface="黑体" panose="02010609060101010101" pitchFamily="49" charset="-122"/>
              </a:rPr>
              <a:t>践行科学发展，构建和谐社会</a:t>
            </a:r>
            <a:endParaRPr lang="en-US" altLang="zh-CN" sz="2400" b="1" dirty="0">
              <a:solidFill>
                <a:prstClr val="black"/>
              </a:solidFill>
              <a:latin typeface="黑体" panose="02010609060101010101" pitchFamily="49" charset="-122"/>
              <a:ea typeface="黑体" panose="02010609060101010101" pitchFamily="49" charset="-122"/>
            </a:endParaRPr>
          </a:p>
          <a:p>
            <a:pPr marL="342900" indent="-342900" algn="just">
              <a:lnSpc>
                <a:spcPct val="125000"/>
              </a:lnSpc>
              <a:buFont typeface="Wingdings" panose="05000000000000000000" charset="0"/>
              <a:buChar char="Ø"/>
            </a:pPr>
            <a:r>
              <a:rPr lang="en-US" altLang="zh-CN" sz="2400" b="1" dirty="0">
                <a:solidFill>
                  <a:srgbClr val="FF0000"/>
                </a:solidFill>
                <a:latin typeface="黑体" panose="02010609060101010101" pitchFamily="49" charset="-122"/>
                <a:ea typeface="黑体" panose="02010609060101010101" pitchFamily="49" charset="-122"/>
              </a:rPr>
              <a:t>2010</a:t>
            </a:r>
            <a:r>
              <a:rPr lang="zh-CN" altLang="en-US" sz="2400" b="1" dirty="0">
                <a:solidFill>
                  <a:srgbClr val="FF0000"/>
                </a:solidFill>
                <a:latin typeface="黑体" panose="02010609060101010101" pitchFamily="49" charset="-122"/>
                <a:ea typeface="黑体" panose="02010609060101010101" pitchFamily="49" charset="-122"/>
              </a:rPr>
              <a:t>级：</a:t>
            </a:r>
            <a:r>
              <a:rPr lang="zh-CN" altLang="en-US" sz="2400" b="1" dirty="0">
                <a:solidFill>
                  <a:prstClr val="black"/>
                </a:solidFill>
                <a:latin typeface="黑体" panose="02010609060101010101" pitchFamily="49" charset="-122"/>
                <a:ea typeface="黑体" panose="02010609060101010101" pitchFamily="49" charset="-122"/>
              </a:rPr>
              <a:t>学习</a:t>
            </a:r>
            <a:r>
              <a:rPr lang="zh-CN" altLang="en-US" sz="2400" b="1" dirty="0">
                <a:latin typeface="黑体" panose="02010609060101010101" pitchFamily="49" charset="-122"/>
                <a:ea typeface="黑体" panose="02010609060101010101" pitchFamily="49" charset="-122"/>
              </a:rPr>
              <a:t>党史</a:t>
            </a:r>
            <a:r>
              <a:rPr lang="zh-CN" altLang="en-US" sz="2400" b="1" dirty="0">
                <a:solidFill>
                  <a:prstClr val="black"/>
                </a:solidFill>
                <a:latin typeface="黑体" panose="02010609060101010101" pitchFamily="49" charset="-122"/>
                <a:ea typeface="黑体" panose="02010609060101010101" pitchFamily="49" charset="-122"/>
              </a:rPr>
              <a:t>，关注民生，追问幸福，构建和谐</a:t>
            </a:r>
          </a:p>
          <a:p>
            <a:pPr marL="342900" lvl="0" indent="-342900" algn="just">
              <a:lnSpc>
                <a:spcPct val="150000"/>
              </a:lnSpc>
              <a:buFont typeface="Wingdings" panose="05000000000000000000" charset="0"/>
              <a:buChar char="Ø"/>
            </a:pPr>
            <a:r>
              <a:rPr lang="en-US" altLang="zh-CN" sz="2400" b="1" dirty="0">
                <a:solidFill>
                  <a:srgbClr val="FF0000"/>
                </a:solidFill>
                <a:latin typeface="黑体" panose="02010609060101010101" pitchFamily="49" charset="-122"/>
                <a:ea typeface="黑体" panose="02010609060101010101" pitchFamily="49" charset="-122"/>
              </a:rPr>
              <a:t>2011</a:t>
            </a:r>
            <a:r>
              <a:rPr lang="zh-CN" altLang="en-US" sz="2400" b="1" dirty="0">
                <a:solidFill>
                  <a:srgbClr val="FF0000"/>
                </a:solidFill>
                <a:latin typeface="黑体" panose="02010609060101010101" pitchFamily="49" charset="-122"/>
                <a:ea typeface="黑体" panose="02010609060101010101" pitchFamily="49" charset="-122"/>
              </a:rPr>
              <a:t>级：</a:t>
            </a:r>
            <a:r>
              <a:rPr lang="zh-CN" altLang="en-US" sz="2400" b="1" dirty="0">
                <a:solidFill>
                  <a:prstClr val="black"/>
                </a:solidFill>
                <a:latin typeface="黑体" panose="02010609060101010101" pitchFamily="49" charset="-122"/>
                <a:ea typeface="黑体" panose="02010609060101010101" pitchFamily="49" charset="-122"/>
              </a:rPr>
              <a:t>关注民生，繁荣文化，追问幸福，构建</a:t>
            </a:r>
            <a:r>
              <a:rPr lang="zh-CN" altLang="en-US" sz="2400" b="1" dirty="0" smtClean="0">
                <a:solidFill>
                  <a:prstClr val="black"/>
                </a:solidFill>
                <a:latin typeface="黑体" panose="02010609060101010101" pitchFamily="49" charset="-122"/>
                <a:ea typeface="黑体" panose="02010609060101010101" pitchFamily="49" charset="-122"/>
              </a:rPr>
              <a:t>和谐</a:t>
            </a:r>
            <a:endParaRPr lang="en-US" altLang="zh-CN" sz="2400" b="1" dirty="0" smtClean="0">
              <a:solidFill>
                <a:prstClr val="black"/>
              </a:solidFill>
              <a:latin typeface="黑体" panose="02010609060101010101" pitchFamily="49" charset="-122"/>
              <a:ea typeface="黑体" panose="02010609060101010101" pitchFamily="49" charset="-122"/>
            </a:endParaRPr>
          </a:p>
          <a:p>
            <a:pPr marL="342900" lvl="0" indent="-342900" algn="just">
              <a:lnSpc>
                <a:spcPct val="150000"/>
              </a:lnSpc>
              <a:buFont typeface="Wingdings" panose="05000000000000000000" charset="0"/>
              <a:buChar char="Ø"/>
            </a:pPr>
            <a:r>
              <a:rPr lang="en-US" altLang="zh-CN" sz="2400" b="1" dirty="0" smtClean="0">
                <a:solidFill>
                  <a:srgbClr val="FF0000"/>
                </a:solidFill>
                <a:latin typeface="黑体" panose="02010609060101010101" pitchFamily="49" charset="-122"/>
                <a:ea typeface="黑体" panose="02010609060101010101" pitchFamily="49" charset="-122"/>
              </a:rPr>
              <a:t>2012</a:t>
            </a:r>
            <a:r>
              <a:rPr lang="zh-CN" altLang="en-US" sz="2400" b="1" dirty="0" smtClean="0">
                <a:solidFill>
                  <a:srgbClr val="FF0000"/>
                </a:solidFill>
                <a:latin typeface="黑体" panose="02010609060101010101" pitchFamily="49" charset="-122"/>
                <a:ea typeface="黑体" panose="02010609060101010101" pitchFamily="49" charset="-122"/>
              </a:rPr>
              <a:t>级</a:t>
            </a:r>
            <a:r>
              <a:rPr lang="zh-CN" altLang="en-US" sz="2400" dirty="0">
                <a:solidFill>
                  <a:srgbClr val="FF0000"/>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凝聚正能量，践行中国</a:t>
            </a:r>
            <a:r>
              <a:rPr lang="zh-CN" altLang="en-US" sz="2400" b="1" dirty="0" smtClean="0">
                <a:solidFill>
                  <a:prstClr val="black"/>
                </a:solidFill>
                <a:latin typeface="黑体" panose="02010609060101010101" pitchFamily="49" charset="-122"/>
                <a:ea typeface="黑体" panose="02010609060101010101" pitchFamily="49" charset="-122"/>
              </a:rPr>
              <a:t>梦</a:t>
            </a:r>
            <a:endParaRPr lang="zh-CN" altLang="en-US" sz="2400" b="1" dirty="0">
              <a:solidFill>
                <a:prstClr val="black"/>
              </a:solidFill>
              <a:latin typeface="黑体" panose="02010609060101010101" pitchFamily="49" charset="-122"/>
              <a:ea typeface="黑体" panose="02010609060101010101" pitchFamily="49" charset="-122"/>
            </a:endParaRPr>
          </a:p>
          <a:p>
            <a:pPr marL="342900" indent="-342900">
              <a:lnSpc>
                <a:spcPct val="125000"/>
              </a:lnSpc>
              <a:buFont typeface="Wingdings" panose="05000000000000000000" charset="0"/>
              <a:buChar char="Ø"/>
            </a:pPr>
            <a:endParaRPr lang="zh-CN" altLang="en-US" sz="2400" b="1" dirty="0">
              <a:solidFill>
                <a:prstClr val="black"/>
              </a:solidFill>
            </a:endParaRPr>
          </a:p>
        </p:txBody>
      </p:sp>
      <p:sp>
        <p:nvSpPr>
          <p:cNvPr id="11" name="文本框 32"/>
          <p:cNvSpPr txBox="1"/>
          <p:nvPr/>
        </p:nvSpPr>
        <p:spPr>
          <a:xfrm>
            <a:off x="107504" y="72453"/>
            <a:ext cx="7704856" cy="46037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三</a:t>
            </a:r>
            <a:r>
              <a:rPr lang="zh-CN" altLang="en-US" sz="2400" b="1" kern="0" dirty="0" smtClean="0">
                <a:solidFill>
                  <a:prstClr val="white"/>
                </a:solidFill>
                <a:latin typeface="微软雅黑" panose="020B0503020204020204" pitchFamily="34" charset="-122"/>
                <a:ea typeface="微软雅黑" panose="020B0503020204020204" pitchFamily="34" charset="-122"/>
              </a:rPr>
              <a:t>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60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服务北京发展</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14" name="流程图: 过程 13"/>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16"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8"/>
          <p:cNvSpPr txBox="1"/>
          <p:nvPr/>
        </p:nvSpPr>
        <p:spPr>
          <a:xfrm>
            <a:off x="438073" y="599815"/>
            <a:ext cx="8377371" cy="6740307"/>
          </a:xfrm>
          <a:prstGeom prst="rect">
            <a:avLst/>
          </a:prstGeom>
          <a:noFill/>
        </p:spPr>
        <p:txBody>
          <a:bodyPr wrap="square" rtlCol="0">
            <a:spAutoFit/>
          </a:bodyPr>
          <a:lstStyle/>
          <a:p>
            <a:pPr marL="342900" indent="-342900">
              <a:lnSpc>
                <a:spcPct val="150000"/>
              </a:lnSpc>
              <a:buFont typeface="Wingdings" panose="05000000000000000000" charset="0"/>
              <a:buChar char="Ø"/>
            </a:pPr>
            <a:r>
              <a:rPr lang="en-US" altLang="zh-CN" sz="2400" dirty="0" smtClean="0">
                <a:solidFill>
                  <a:srgbClr val="FF0000"/>
                </a:solidFill>
                <a:latin typeface="黑体" panose="02010609060101010101" pitchFamily="49" charset="-122"/>
                <a:ea typeface="黑体" panose="02010609060101010101" pitchFamily="49" charset="-122"/>
              </a:rPr>
              <a:t>2013</a:t>
            </a:r>
            <a:r>
              <a:rPr lang="zh-CN" altLang="en-US" sz="2400" dirty="0">
                <a:solidFill>
                  <a:srgbClr val="FF0000"/>
                </a:solidFill>
                <a:latin typeface="黑体" panose="02010609060101010101" pitchFamily="49" charset="-122"/>
                <a:ea typeface="黑体" panose="02010609060101010101" pitchFamily="49" charset="-122"/>
              </a:rPr>
              <a:t>级：</a:t>
            </a:r>
            <a:r>
              <a:rPr lang="zh-CN" altLang="en-US" sz="2400" b="1" dirty="0">
                <a:solidFill>
                  <a:prstClr val="black"/>
                </a:solidFill>
                <a:latin typeface="黑体" panose="02010609060101010101" pitchFamily="49" charset="-122"/>
                <a:ea typeface="黑体" panose="02010609060101010101" pitchFamily="49" charset="-122"/>
              </a:rPr>
              <a:t>释放正能量    践行核心价值观</a:t>
            </a:r>
          </a:p>
          <a:p>
            <a:pPr marL="342900" indent="-342900">
              <a:lnSpc>
                <a:spcPct val="150000"/>
              </a:lnSpc>
              <a:buFont typeface="Wingdings" panose="05000000000000000000" charset="0"/>
              <a:buChar char="Ø"/>
            </a:pPr>
            <a:r>
              <a:rPr lang="en-US" altLang="zh-CN" sz="2400" dirty="0">
                <a:solidFill>
                  <a:srgbClr val="FF0000"/>
                </a:solidFill>
                <a:latin typeface="黑体" panose="02010609060101010101" pitchFamily="49" charset="-122"/>
                <a:ea typeface="黑体" panose="02010609060101010101" pitchFamily="49" charset="-122"/>
              </a:rPr>
              <a:t>2014</a:t>
            </a:r>
            <a:r>
              <a:rPr lang="zh-CN" altLang="en-US" sz="2400" dirty="0">
                <a:solidFill>
                  <a:srgbClr val="FF0000"/>
                </a:solidFill>
                <a:latin typeface="黑体" panose="02010609060101010101" pitchFamily="49" charset="-122"/>
                <a:ea typeface="黑体" panose="02010609060101010101" pitchFamily="49" charset="-122"/>
              </a:rPr>
              <a:t>级：</a:t>
            </a:r>
            <a:r>
              <a:rPr lang="zh-CN" altLang="en-US" sz="2400" b="1" dirty="0">
                <a:solidFill>
                  <a:prstClr val="black"/>
                </a:solidFill>
                <a:latin typeface="黑体" panose="02010609060101010101" pitchFamily="49" charset="-122"/>
                <a:ea typeface="黑体" panose="02010609060101010101" pitchFamily="49" charset="-122"/>
              </a:rPr>
              <a:t>学史明志，纪念</a:t>
            </a:r>
            <a:r>
              <a:rPr lang="zh-CN" altLang="en-US" sz="2400" b="1" dirty="0">
                <a:solidFill>
                  <a:srgbClr val="FF0000"/>
                </a:solidFill>
                <a:latin typeface="黑体" panose="02010609060101010101" pitchFamily="49" charset="-122"/>
                <a:ea typeface="黑体" panose="02010609060101010101" pitchFamily="49" charset="-122"/>
              </a:rPr>
              <a:t>抗战胜利七十周年</a:t>
            </a:r>
          </a:p>
          <a:p>
            <a:pPr>
              <a:lnSpc>
                <a:spcPct val="150000"/>
              </a:lnSpc>
            </a:pPr>
            <a:r>
              <a:rPr lang="zh-CN" altLang="en-US" sz="2400" b="1" dirty="0">
                <a:solidFill>
                  <a:prstClr val="black"/>
                </a:solidFill>
                <a:latin typeface="黑体" panose="02010609060101010101" pitchFamily="49" charset="-122"/>
                <a:ea typeface="黑体" panose="02010609060101010101" pitchFamily="49" charset="-122"/>
              </a:rPr>
              <a:t>          关注时政，认知四个全面战略布局</a:t>
            </a:r>
            <a:endParaRPr lang="en-US" altLang="zh-CN" sz="2400" b="1" dirty="0">
              <a:solidFill>
                <a:prstClr val="black"/>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en-US" altLang="zh-CN" sz="2400" dirty="0">
                <a:solidFill>
                  <a:srgbClr val="FF0000"/>
                </a:solidFill>
                <a:latin typeface="黑体" panose="02010609060101010101" pitchFamily="49" charset="-122"/>
                <a:ea typeface="黑体" panose="02010609060101010101" pitchFamily="49" charset="-122"/>
              </a:rPr>
              <a:t>2015</a:t>
            </a:r>
            <a:r>
              <a:rPr lang="zh-CN" altLang="en-US" sz="2400" dirty="0">
                <a:solidFill>
                  <a:srgbClr val="FF0000"/>
                </a:solidFill>
                <a:latin typeface="黑体" panose="02010609060101010101" pitchFamily="49" charset="-122"/>
                <a:ea typeface="黑体" panose="02010609060101010101" pitchFamily="49" charset="-122"/>
              </a:rPr>
              <a:t>级：</a:t>
            </a:r>
            <a:r>
              <a:rPr lang="zh-CN" altLang="en-US" sz="2400" b="1" dirty="0">
                <a:solidFill>
                  <a:prstClr val="black"/>
                </a:solidFill>
                <a:latin typeface="黑体" panose="02010609060101010101" pitchFamily="49" charset="-122"/>
                <a:ea typeface="黑体" panose="02010609060101010101" pitchFamily="49" charset="-122"/>
              </a:rPr>
              <a:t>关注经济新常态   大众创业，万众创新</a:t>
            </a:r>
          </a:p>
          <a:p>
            <a:pPr marL="342900" indent="-342900">
              <a:lnSpc>
                <a:spcPct val="150000"/>
              </a:lnSpc>
              <a:buFont typeface="Wingdings" panose="05000000000000000000" pitchFamily="2" charset="2"/>
              <a:buChar char="Ø"/>
            </a:pPr>
            <a:r>
              <a:rPr lang="en-US" altLang="zh-CN" sz="2400" dirty="0">
                <a:solidFill>
                  <a:srgbClr val="FF0000"/>
                </a:solidFill>
                <a:latin typeface="黑体" panose="02010609060101010101" pitchFamily="49" charset="-122"/>
                <a:ea typeface="黑体" panose="02010609060101010101" pitchFamily="49" charset="-122"/>
              </a:rPr>
              <a:t>2016</a:t>
            </a:r>
            <a:r>
              <a:rPr lang="zh-CN" altLang="en-US" sz="2400" dirty="0">
                <a:solidFill>
                  <a:srgbClr val="FF0000"/>
                </a:solidFill>
                <a:latin typeface="黑体" panose="02010609060101010101" pitchFamily="49" charset="-122"/>
                <a:ea typeface="黑体" panose="02010609060101010101" pitchFamily="49" charset="-122"/>
              </a:rPr>
              <a:t>级：</a:t>
            </a:r>
            <a:r>
              <a:rPr lang="zh-CN" altLang="en-US" sz="2400" b="1" dirty="0">
                <a:latin typeface="黑体" panose="02010609060101010101" pitchFamily="49" charset="-122"/>
                <a:ea typeface="黑体" panose="02010609060101010101" pitchFamily="49" charset="-122"/>
              </a:rPr>
              <a:t>践行十九大精神   共赴新时代征程</a:t>
            </a:r>
            <a:endParaRPr lang="en-US" altLang="zh-CN" sz="2400" b="1"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en-US" altLang="zh-CN" sz="2400" dirty="0">
                <a:solidFill>
                  <a:srgbClr val="FF0000"/>
                </a:solidFill>
                <a:latin typeface="黑体" panose="02010609060101010101" pitchFamily="49" charset="-122"/>
                <a:ea typeface="黑体" panose="02010609060101010101" pitchFamily="49" charset="-122"/>
                <a:sym typeface="+mn-ea"/>
              </a:rPr>
              <a:t>2017</a:t>
            </a:r>
            <a:r>
              <a:rPr lang="zh-CN" altLang="en-US" sz="2400" dirty="0">
                <a:solidFill>
                  <a:srgbClr val="FF0000"/>
                </a:solidFill>
                <a:latin typeface="黑体" panose="02010609060101010101" pitchFamily="49" charset="-122"/>
                <a:ea typeface="黑体" panose="02010609060101010101" pitchFamily="49" charset="-122"/>
                <a:sym typeface="+mn-ea"/>
              </a:rPr>
              <a:t>级：</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新中国七十周年   砥砺奋进谋新篇</a:t>
            </a:r>
            <a:endParaRPr lang="en-US" altLang="zh-CN" sz="2400" b="1" dirty="0">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lnSpc>
                <a:spcPct val="150000"/>
              </a:lnSpc>
              <a:buFont typeface="Wingdings" panose="05000000000000000000" pitchFamily="2" charset="2"/>
              <a:buChar char="Ø"/>
            </a:pPr>
            <a:r>
              <a:rPr lang="en-US" altLang="zh-CN" sz="2400" dirty="0">
                <a:solidFill>
                  <a:srgbClr val="FF0000"/>
                </a:solidFill>
                <a:latin typeface="黑体" panose="02010609060101010101" pitchFamily="49" charset="-122"/>
                <a:ea typeface="黑体" panose="02010609060101010101" pitchFamily="49" charset="-122"/>
                <a:sym typeface="+mn-ea"/>
              </a:rPr>
              <a:t>2018</a:t>
            </a:r>
            <a:r>
              <a:rPr lang="zh-CN" altLang="en-US" sz="2400" dirty="0">
                <a:solidFill>
                  <a:srgbClr val="FF0000"/>
                </a:solidFill>
                <a:latin typeface="黑体" panose="02010609060101010101" pitchFamily="49" charset="-122"/>
                <a:ea typeface="黑体" panose="02010609060101010101" pitchFamily="49" charset="-122"/>
                <a:sym typeface="+mn-ea"/>
              </a:rPr>
              <a:t>级：</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众志成城齐心</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抗疫</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脱贫攻坚</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决胜</a:t>
            </a:r>
            <a:r>
              <a:rPr lang="zh-CN" altLang="en-US" sz="2400" b="1" dirty="0" smtClean="0">
                <a:latin typeface="黑体" panose="02010609060101010101" pitchFamily="49" charset="-122"/>
                <a:ea typeface="黑体" panose="02010609060101010101" pitchFamily="49" charset="-122"/>
                <a:cs typeface="黑体" panose="02010609060101010101" pitchFamily="49" charset="-122"/>
                <a:sym typeface="+mn-ea"/>
              </a:rPr>
              <a:t>小康</a:t>
            </a:r>
            <a:endParaRPr lang="en-US" altLang="zh-CN" sz="2400" b="1" dirty="0" smtClean="0">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lnSpc>
                <a:spcPct val="150000"/>
              </a:lnSpc>
              <a:buFont typeface="Wingdings" panose="05000000000000000000" pitchFamily="2" charset="2"/>
              <a:buChar char="Ø"/>
            </a:pPr>
            <a:r>
              <a:rPr lang="en-US" altLang="zh-CN" sz="2400"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2019</a:t>
            </a:r>
            <a:r>
              <a:rPr lang="zh-CN" altLang="en-US" sz="2400"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级</a:t>
            </a: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：学党史</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守</a:t>
            </a:r>
            <a:r>
              <a:rPr lang="zh-CN" altLang="en-US" sz="2400" b="1" dirty="0" smtClean="0">
                <a:latin typeface="黑体" panose="02010609060101010101" pitchFamily="49" charset="-122"/>
                <a:ea typeface="黑体" panose="02010609060101010101" pitchFamily="49" charset="-122"/>
                <a:cs typeface="黑体" panose="02010609060101010101" pitchFamily="49" charset="-122"/>
                <a:sym typeface="+mn-ea"/>
              </a:rPr>
              <a:t>初心    担</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使命开新局</a:t>
            </a:r>
          </a:p>
          <a:p>
            <a:pPr marL="342900" indent="-342900">
              <a:lnSpc>
                <a:spcPct val="150000"/>
              </a:lnSpc>
              <a:buFont typeface="Wingdings" panose="05000000000000000000" pitchFamily="2" charset="2"/>
              <a:buChar char="Ø"/>
            </a:pPr>
            <a:endParaRPr lang="zh-CN" altLang="en-US" sz="2400" b="1" dirty="0">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lnSpc>
                <a:spcPct val="150000"/>
              </a:lnSpc>
              <a:buFont typeface="Wingdings" panose="05000000000000000000" pitchFamily="2" charset="2"/>
              <a:buChar char="Ø"/>
            </a:pPr>
            <a:endParaRPr lang="zh-CN" altLang="en-US" sz="2400" b="1" dirty="0">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lnSpc>
                <a:spcPct val="150000"/>
              </a:lnSpc>
              <a:buFont typeface="Wingdings" panose="05000000000000000000" pitchFamily="2" charset="2"/>
              <a:buChar char="Ø"/>
            </a:pPr>
            <a:endParaRPr lang="zh-CN" altLang="en-US" sz="2400" b="1" dirty="0">
              <a:solidFill>
                <a:prstClr val="black"/>
              </a:solidFill>
              <a:latin typeface="黑体" panose="02010609060101010101" pitchFamily="49" charset="-122"/>
              <a:ea typeface="黑体" panose="02010609060101010101" pitchFamily="49" charset="-122"/>
            </a:endParaRPr>
          </a:p>
          <a:p>
            <a:pPr>
              <a:lnSpc>
                <a:spcPct val="150000"/>
              </a:lnSpc>
            </a:pPr>
            <a:endParaRPr lang="zh-CN" altLang="en-US" sz="2400" b="1" dirty="0">
              <a:solidFill>
                <a:prstClr val="black"/>
              </a:solidFill>
              <a:latin typeface="黑体" panose="02010609060101010101" pitchFamily="49" charset="-122"/>
              <a:ea typeface="黑体" panose="02010609060101010101" pitchFamily="49" charset="-122"/>
            </a:endParaRPr>
          </a:p>
        </p:txBody>
      </p:sp>
      <p:sp>
        <p:nvSpPr>
          <p:cNvPr id="7" name="文本框 32"/>
          <p:cNvSpPr txBox="1"/>
          <p:nvPr/>
        </p:nvSpPr>
        <p:spPr>
          <a:xfrm>
            <a:off x="107504" y="72453"/>
            <a:ext cx="7704856" cy="46037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三</a:t>
            </a:r>
            <a:r>
              <a:rPr lang="zh-CN" altLang="en-US" sz="2400" b="1" kern="0" dirty="0" smtClean="0">
                <a:solidFill>
                  <a:prstClr val="white"/>
                </a:solidFill>
                <a:latin typeface="微软雅黑" panose="020B0503020204020204" pitchFamily="34" charset="-122"/>
                <a:ea typeface="微软雅黑" panose="020B0503020204020204" pitchFamily="34" charset="-122"/>
              </a:rPr>
              <a:t>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04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latin typeface="Calibri" panose="020F0502020204030204"/>
            </a:endParaRPr>
          </a:p>
        </p:txBody>
      </p:sp>
      <p:sp>
        <p:nvSpPr>
          <p:cNvPr id="8" name="文本框 32"/>
          <p:cNvSpPr txBox="1"/>
          <p:nvPr/>
        </p:nvSpPr>
        <p:spPr>
          <a:xfrm>
            <a:off x="107504" y="72453"/>
            <a:ext cx="7704856" cy="46037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三</a:t>
            </a:r>
            <a:r>
              <a:rPr lang="zh-CN" altLang="en-US" sz="2400" b="1" kern="0" dirty="0" smtClean="0">
                <a:solidFill>
                  <a:prstClr val="white"/>
                </a:solidFill>
                <a:latin typeface="微软雅黑" panose="020B0503020204020204" pitchFamily="34" charset="-122"/>
                <a:ea typeface="微软雅黑" panose="020B0503020204020204" pitchFamily="34" charset="-122"/>
              </a:rPr>
              <a:t>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10"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表格 13"/>
          <p:cNvGraphicFramePr>
            <a:graphicFrameLocks noGrp="1"/>
          </p:cNvGraphicFramePr>
          <p:nvPr>
            <p:extLst>
              <p:ext uri="{D42A27DB-BD31-4B8C-83A1-F6EECF244321}">
                <p14:modId xmlns:p14="http://schemas.microsoft.com/office/powerpoint/2010/main" val="1143005173"/>
              </p:ext>
            </p:extLst>
          </p:nvPr>
        </p:nvGraphicFramePr>
        <p:xfrm>
          <a:off x="161290" y="1129308"/>
          <a:ext cx="8821420" cy="3214370"/>
        </p:xfrm>
        <a:graphic>
          <a:graphicData uri="http://schemas.openxmlformats.org/drawingml/2006/table">
            <a:tbl>
              <a:tblPr firstRow="1" firstCol="1" bandRow="1"/>
              <a:tblGrid>
                <a:gridCol w="706755">
                  <a:extLst>
                    <a:ext uri="{9D8B030D-6E8A-4147-A177-3AD203B41FA5}">
                      <a16:colId xmlns:a16="http://schemas.microsoft.com/office/drawing/2014/main" xmlns="" val="20000"/>
                    </a:ext>
                  </a:extLst>
                </a:gridCol>
                <a:gridCol w="3347085">
                  <a:extLst>
                    <a:ext uri="{9D8B030D-6E8A-4147-A177-3AD203B41FA5}">
                      <a16:colId xmlns:a16="http://schemas.microsoft.com/office/drawing/2014/main" xmlns="" val="20001"/>
                    </a:ext>
                  </a:extLst>
                </a:gridCol>
                <a:gridCol w="854710">
                  <a:extLst>
                    <a:ext uri="{9D8B030D-6E8A-4147-A177-3AD203B41FA5}">
                      <a16:colId xmlns:a16="http://schemas.microsoft.com/office/drawing/2014/main" xmlns="" val="20002"/>
                    </a:ext>
                  </a:extLst>
                </a:gridCol>
                <a:gridCol w="1850390">
                  <a:extLst>
                    <a:ext uri="{9D8B030D-6E8A-4147-A177-3AD203B41FA5}">
                      <a16:colId xmlns:a16="http://schemas.microsoft.com/office/drawing/2014/main" xmlns="" val="20003"/>
                    </a:ext>
                  </a:extLst>
                </a:gridCol>
                <a:gridCol w="1076325">
                  <a:extLst>
                    <a:ext uri="{9D8B030D-6E8A-4147-A177-3AD203B41FA5}">
                      <a16:colId xmlns:a16="http://schemas.microsoft.com/office/drawing/2014/main" xmlns="" val="20004"/>
                    </a:ext>
                  </a:extLst>
                </a:gridCol>
                <a:gridCol w="986155">
                  <a:extLst>
                    <a:ext uri="{9D8B030D-6E8A-4147-A177-3AD203B41FA5}">
                      <a16:colId xmlns:a16="http://schemas.microsoft.com/office/drawing/2014/main" xmlns="" val="20005"/>
                    </a:ext>
                  </a:extLst>
                </a:gridCol>
              </a:tblGrid>
              <a:tr h="51562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年度</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论文题目</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获奖类别</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作者</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学院</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指导教师</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xmlns="" val="10000"/>
                  </a:ext>
                </a:extLst>
              </a:tr>
              <a:tr h="514985">
                <a:tc>
                  <a:txBody>
                    <a:bodyPr/>
                    <a:lstStyle/>
                    <a:p>
                      <a:pPr algn="ctr">
                        <a:spcAft>
                          <a:spcPts val="0"/>
                        </a:spcAft>
                      </a:pPr>
                      <a:r>
                        <a:rPr lang="en-US" sz="1400" b="0" kern="100" dirty="0">
                          <a:solidFill>
                            <a:schemeClr val="bg1"/>
                          </a:solidFill>
                          <a:effectLst/>
                          <a:latin typeface="微软雅黑" panose="020B0503020204020204" pitchFamily="34" charset="-122"/>
                          <a:ea typeface="微软雅黑" panose="020B0503020204020204" pitchFamily="34" charset="-122"/>
                        </a:rPr>
                        <a:t>2012</a:t>
                      </a:r>
                      <a:endParaRPr lang="zh-CN" sz="1400" b="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spcAft>
                          <a:spcPts val="0"/>
                        </a:spcAft>
                      </a:pPr>
                      <a:r>
                        <a:rPr lang="zh-CN" sz="1400" kern="100" dirty="0">
                          <a:effectLst/>
                        </a:rPr>
                        <a:t>当代公民</a:t>
                      </a:r>
                      <a:r>
                        <a:rPr lang="zh-CN" sz="1400" kern="100" dirty="0">
                          <a:solidFill>
                            <a:srgbClr val="FF0000"/>
                          </a:solidFill>
                          <a:effectLst/>
                        </a:rPr>
                        <a:t>思想政治道德发展</a:t>
                      </a:r>
                      <a:r>
                        <a:rPr lang="zh-CN" sz="1400" kern="100" dirty="0" smtClean="0">
                          <a:solidFill>
                            <a:srgbClr val="FF0000"/>
                          </a:solidFill>
                          <a:effectLst/>
                        </a:rPr>
                        <a:t>状况</a:t>
                      </a:r>
                      <a:endParaRPr lang="en-US" altLang="zh-CN" sz="1400" kern="100" dirty="0" smtClean="0">
                        <a:solidFill>
                          <a:srgbClr val="FF0000"/>
                        </a:solidFill>
                        <a:effectLst/>
                      </a:endParaRPr>
                    </a:p>
                    <a:p>
                      <a:pPr algn="ctr">
                        <a:spcAft>
                          <a:spcPts val="0"/>
                        </a:spcAft>
                      </a:pPr>
                      <a:r>
                        <a:rPr lang="zh-CN" sz="1400" kern="100" dirty="0" smtClean="0">
                          <a:effectLst/>
                        </a:rPr>
                        <a:t>及其</a:t>
                      </a:r>
                      <a:r>
                        <a:rPr lang="zh-CN" sz="1400" kern="100" dirty="0">
                          <a:effectLst/>
                        </a:rPr>
                        <a:t>影响因素研究</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solidFill>
                            <a:srgbClr val="FF0000"/>
                          </a:solidFill>
                          <a:effectLst/>
                        </a:rPr>
                        <a:t>特等奖</a:t>
                      </a:r>
                      <a:endParaRPr lang="zh-CN" sz="1400" kern="100" dirty="0">
                        <a:solidFill>
                          <a:srgbClr val="FF0000"/>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effectLst/>
                        </a:rPr>
                        <a:t>文思思</a:t>
                      </a:r>
                      <a:r>
                        <a:rPr lang="en-US" sz="1400" kern="100" dirty="0">
                          <a:effectLst/>
                        </a:rPr>
                        <a:t>  </a:t>
                      </a:r>
                      <a:r>
                        <a:rPr lang="zh-CN" sz="1400" kern="100" dirty="0">
                          <a:effectLst/>
                        </a:rPr>
                        <a:t>武</a:t>
                      </a:r>
                      <a:r>
                        <a:rPr lang="en-US" sz="1400" kern="100" dirty="0">
                          <a:effectLst/>
                        </a:rPr>
                        <a:t>   </a:t>
                      </a:r>
                      <a:r>
                        <a:rPr lang="zh-CN" sz="1400" kern="100" dirty="0">
                          <a:effectLst/>
                        </a:rPr>
                        <a:t>昉</a:t>
                      </a:r>
                      <a:r>
                        <a:rPr lang="en-US" sz="1400" kern="100" dirty="0">
                          <a:effectLst/>
                        </a:rPr>
                        <a:t>  </a:t>
                      </a:r>
                      <a:endParaRPr lang="zh-CN" sz="1400" kern="100" dirty="0">
                        <a:effectLst/>
                      </a:endParaRPr>
                    </a:p>
                    <a:p>
                      <a:pPr algn="ctr">
                        <a:spcAft>
                          <a:spcPts val="0"/>
                        </a:spcAft>
                      </a:pPr>
                      <a:r>
                        <a:rPr lang="zh-CN" sz="1400" kern="100" dirty="0">
                          <a:effectLst/>
                        </a:rPr>
                        <a:t>张</a:t>
                      </a:r>
                      <a:r>
                        <a:rPr lang="en-US" sz="1400" kern="100" dirty="0">
                          <a:effectLst/>
                        </a:rPr>
                        <a:t>   </a:t>
                      </a:r>
                      <a:r>
                        <a:rPr lang="zh-CN" sz="1400" kern="100" dirty="0">
                          <a:effectLst/>
                        </a:rPr>
                        <a:t>悦</a:t>
                      </a:r>
                      <a:r>
                        <a:rPr lang="en-US" sz="1400" kern="100" dirty="0">
                          <a:effectLst/>
                        </a:rPr>
                        <a:t>  </a:t>
                      </a:r>
                      <a:r>
                        <a:rPr lang="zh-CN" sz="1400" kern="100" dirty="0">
                          <a:effectLst/>
                        </a:rPr>
                        <a:t>李琦来</a:t>
                      </a:r>
                      <a:r>
                        <a:rPr lang="en-US" sz="1400" kern="100" dirty="0">
                          <a:effectLst/>
                        </a:rPr>
                        <a:t>  </a:t>
                      </a:r>
                      <a:endParaRPr lang="zh-CN" sz="1400" kern="100" dirty="0">
                        <a:effectLst/>
                      </a:endParaRPr>
                    </a:p>
                    <a:p>
                      <a:pPr algn="ctr">
                        <a:spcAft>
                          <a:spcPts val="0"/>
                        </a:spcAft>
                      </a:pPr>
                      <a:r>
                        <a:rPr lang="zh-CN" sz="1400" kern="100" dirty="0">
                          <a:effectLst/>
                        </a:rPr>
                        <a:t>袁亚敏</a:t>
                      </a:r>
                      <a:r>
                        <a:rPr lang="en-US" sz="1400" kern="100" dirty="0">
                          <a:effectLst/>
                        </a:rPr>
                        <a:t>  </a:t>
                      </a:r>
                      <a:r>
                        <a:rPr lang="zh-CN" sz="1400" kern="100" dirty="0">
                          <a:effectLst/>
                        </a:rPr>
                        <a:t>李书华</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effectLst/>
                        </a:rPr>
                        <a:t>人文学院</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effectLst/>
                        </a:rPr>
                        <a:t>张毅翔</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r>
              <a:tr h="514985">
                <a:tc>
                  <a:txBody>
                    <a:bodyPr/>
                    <a:lstStyle/>
                    <a:p>
                      <a:pPr algn="ctr">
                        <a:spcAft>
                          <a:spcPts val="0"/>
                        </a:spcAft>
                      </a:pPr>
                      <a:r>
                        <a:rPr lang="en-US" sz="1400" b="0" kern="100" dirty="0">
                          <a:solidFill>
                            <a:schemeClr val="bg1"/>
                          </a:solidFill>
                          <a:effectLst/>
                          <a:latin typeface="微软雅黑" panose="020B0503020204020204" pitchFamily="34" charset="-122"/>
                          <a:ea typeface="微软雅黑" panose="020B0503020204020204" pitchFamily="34" charset="-122"/>
                        </a:rPr>
                        <a:t>2012</a:t>
                      </a:r>
                      <a:endParaRPr lang="zh-CN" sz="1400" b="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spcAft>
                          <a:spcPts val="0"/>
                        </a:spcAft>
                      </a:pPr>
                      <a:r>
                        <a:rPr lang="zh-CN" sz="1400" kern="100" dirty="0">
                          <a:effectLst/>
                        </a:rPr>
                        <a:t>北京市</a:t>
                      </a:r>
                      <a:r>
                        <a:rPr lang="zh-CN" sz="1400" kern="100" dirty="0">
                          <a:solidFill>
                            <a:srgbClr val="FF0000"/>
                          </a:solidFill>
                          <a:effectLst/>
                        </a:rPr>
                        <a:t>廉租房建设</a:t>
                      </a:r>
                      <a:r>
                        <a:rPr lang="zh-CN" sz="1400" kern="100" dirty="0">
                          <a:effectLst/>
                        </a:rPr>
                        <a:t>调查报告</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solidFill>
                            <a:srgbClr val="FF0000"/>
                          </a:solidFill>
                          <a:effectLst/>
                        </a:rPr>
                        <a:t>一等奖</a:t>
                      </a:r>
                      <a:endParaRPr lang="zh-CN" sz="1400" kern="100" dirty="0">
                        <a:solidFill>
                          <a:srgbClr val="FF0000"/>
                        </a:solidFill>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effectLst/>
                        </a:rPr>
                        <a:t>骆胤成</a:t>
                      </a:r>
                      <a:r>
                        <a:rPr lang="en-US" sz="1400" kern="100" dirty="0">
                          <a:effectLst/>
                        </a:rPr>
                        <a:t>  </a:t>
                      </a:r>
                      <a:r>
                        <a:rPr lang="zh-CN" sz="1400" kern="100" dirty="0">
                          <a:effectLst/>
                        </a:rPr>
                        <a:t>唐灵通</a:t>
                      </a:r>
                    </a:p>
                    <a:p>
                      <a:pPr algn="ctr">
                        <a:spcAft>
                          <a:spcPts val="0"/>
                        </a:spcAft>
                      </a:pPr>
                      <a:r>
                        <a:rPr lang="zh-CN" sz="1400" kern="100" dirty="0">
                          <a:effectLst/>
                        </a:rPr>
                        <a:t>刘纯玮</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effectLst/>
                        </a:rPr>
                        <a:t>化工与环境学院</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effectLst/>
                        </a:rPr>
                        <a:t>张</a:t>
                      </a:r>
                      <a:r>
                        <a:rPr lang="en-US" sz="1400" kern="100" dirty="0">
                          <a:effectLst/>
                        </a:rPr>
                        <a:t>   </a:t>
                      </a:r>
                      <a:r>
                        <a:rPr lang="zh-CN" sz="1400" kern="100" dirty="0">
                          <a:effectLst/>
                        </a:rPr>
                        <a:t>峰</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r>
              <a:tr h="51498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en-US" sz="1400" b="0" kern="100" dirty="0">
                          <a:effectLst/>
                          <a:latin typeface="微软雅黑" panose="020B0503020204020204" pitchFamily="34" charset="-122"/>
                          <a:ea typeface="微软雅黑" panose="020B0503020204020204" pitchFamily="34" charset="-122"/>
                        </a:rPr>
                        <a:t>2013</a:t>
                      </a:r>
                      <a:endParaRPr lang="zh-CN" sz="1400" b="0" kern="100" dirty="0">
                        <a:effectLst/>
                        <a:latin typeface="微软雅黑" panose="020B0503020204020204" pitchFamily="34" charset="-122"/>
                        <a:ea typeface="微软雅黑" panose="020B0503020204020204" pitchFamily="34"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基于</a:t>
                      </a:r>
                      <a:r>
                        <a:rPr lang="zh-CN" sz="1400" kern="100" dirty="0">
                          <a:solidFill>
                            <a:srgbClr val="FF0000"/>
                          </a:solidFill>
                          <a:effectLst/>
                        </a:rPr>
                        <a:t>手机媒体的大学生思想政治理论</a:t>
                      </a:r>
                      <a:r>
                        <a:rPr lang="zh-CN" sz="1400" kern="100" dirty="0" smtClean="0">
                          <a:solidFill>
                            <a:srgbClr val="FF0000"/>
                          </a:solidFill>
                          <a:effectLst/>
                        </a:rPr>
                        <a:t>课</a:t>
                      </a:r>
                      <a:endParaRPr lang="en-US" altLang="zh-CN" sz="1400" kern="100" dirty="0" smtClean="0">
                        <a:solidFill>
                          <a:srgbClr val="FF0000"/>
                        </a:solidFill>
                        <a:effectLst/>
                      </a:endParaRPr>
                    </a:p>
                    <a:p>
                      <a:pPr algn="ctr">
                        <a:spcAft>
                          <a:spcPts val="0"/>
                        </a:spcAft>
                      </a:pPr>
                      <a:r>
                        <a:rPr lang="zh-CN" sz="1400" kern="100" dirty="0" smtClean="0">
                          <a:solidFill>
                            <a:srgbClr val="FF0000"/>
                          </a:solidFill>
                          <a:effectLst/>
                        </a:rPr>
                        <a:t>移动</a:t>
                      </a:r>
                      <a:r>
                        <a:rPr lang="zh-CN" sz="1400" kern="100" dirty="0">
                          <a:solidFill>
                            <a:srgbClr val="FF0000"/>
                          </a:solidFill>
                          <a:effectLst/>
                        </a:rPr>
                        <a:t>学习</a:t>
                      </a:r>
                      <a:r>
                        <a:rPr lang="zh-CN" sz="1400" kern="100" dirty="0">
                          <a:effectLst/>
                        </a:rPr>
                        <a:t>有效性探究</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solidFill>
                            <a:srgbClr val="FF0000"/>
                          </a:solidFill>
                          <a:effectLst/>
                        </a:rPr>
                        <a:t>特等奖</a:t>
                      </a:r>
                      <a:endParaRPr lang="zh-CN" sz="1400" kern="100" dirty="0">
                        <a:solidFill>
                          <a:srgbClr val="FF0000"/>
                        </a:solidFill>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王</a:t>
                      </a:r>
                      <a:r>
                        <a:rPr lang="zh-CN" sz="1400" kern="100" dirty="0" smtClean="0">
                          <a:effectLst/>
                        </a:rPr>
                        <a:t>朔</a:t>
                      </a:r>
                      <a:r>
                        <a:rPr lang="zh-CN" altLang="en-US" sz="1400" kern="100" baseline="0" dirty="0" smtClean="0">
                          <a:effectLst/>
                        </a:rPr>
                        <a:t>  </a:t>
                      </a:r>
                      <a:r>
                        <a:rPr lang="zh-CN" sz="1400" kern="100" dirty="0" smtClean="0">
                          <a:effectLst/>
                        </a:rPr>
                        <a:t>崔梦林 </a:t>
                      </a:r>
                      <a:r>
                        <a:rPr lang="zh-CN" altLang="en-US" sz="1400" kern="100" baseline="0" dirty="0" smtClean="0">
                          <a:effectLst/>
                        </a:rPr>
                        <a:t>  </a:t>
                      </a:r>
                      <a:r>
                        <a:rPr lang="zh-CN" sz="1400" kern="100" dirty="0" smtClean="0">
                          <a:effectLst/>
                        </a:rPr>
                        <a:t>刘扬 </a:t>
                      </a:r>
                      <a:endParaRPr lang="en-US" altLang="zh-CN" sz="1400" kern="100" dirty="0">
                        <a:effectLst/>
                      </a:endParaRPr>
                    </a:p>
                    <a:p>
                      <a:pPr algn="ctr">
                        <a:spcAft>
                          <a:spcPts val="0"/>
                        </a:spcAft>
                      </a:pPr>
                      <a:r>
                        <a:rPr lang="zh-CN" sz="1400" kern="100" dirty="0">
                          <a:effectLst/>
                        </a:rPr>
                        <a:t>杨时甜 </a:t>
                      </a:r>
                      <a:r>
                        <a:rPr lang="en-US" altLang="zh-CN" sz="1400" kern="100" dirty="0" smtClean="0">
                          <a:effectLst/>
                        </a:rPr>
                        <a:t>  </a:t>
                      </a:r>
                      <a:r>
                        <a:rPr lang="zh-CN" sz="1400" kern="100" dirty="0" smtClean="0">
                          <a:effectLst/>
                        </a:rPr>
                        <a:t>徐潇 </a:t>
                      </a:r>
                      <a:r>
                        <a:rPr lang="en-US" altLang="zh-CN" sz="1400" kern="100" dirty="0" smtClean="0">
                          <a:effectLst/>
                        </a:rPr>
                        <a:t> </a:t>
                      </a:r>
                      <a:r>
                        <a:rPr lang="zh-CN" sz="1400" kern="100" dirty="0" smtClean="0">
                          <a:effectLst/>
                        </a:rPr>
                        <a:t>徐</a:t>
                      </a:r>
                      <a:r>
                        <a:rPr lang="zh-CN" sz="1400" kern="100" dirty="0">
                          <a:effectLst/>
                        </a:rPr>
                        <a:t>沛豪</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管理与经济学院</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刘婧</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1"/>
                  </a:ext>
                </a:extLst>
              </a:tr>
              <a:tr h="51498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en-US" sz="1400" b="0" kern="100" dirty="0">
                          <a:effectLst/>
                          <a:latin typeface="微软雅黑" panose="020B0503020204020204" pitchFamily="34" charset="-122"/>
                          <a:ea typeface="微软雅黑" panose="020B0503020204020204" pitchFamily="34" charset="-122"/>
                        </a:rPr>
                        <a:t>2013</a:t>
                      </a:r>
                      <a:endParaRPr lang="zh-CN" sz="1400" b="0" kern="100" dirty="0">
                        <a:effectLst/>
                        <a:latin typeface="微软雅黑" panose="020B0503020204020204" pitchFamily="34" charset="-122"/>
                        <a:ea typeface="微软雅黑" panose="020B0503020204020204" pitchFamily="34"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大学生</a:t>
                      </a:r>
                      <a:r>
                        <a:rPr lang="zh-CN" sz="1400" kern="100" dirty="0">
                          <a:solidFill>
                            <a:srgbClr val="FF0000"/>
                          </a:solidFill>
                          <a:effectLst/>
                        </a:rPr>
                        <a:t>短期支教</a:t>
                      </a:r>
                      <a:r>
                        <a:rPr lang="zh-CN" sz="1400" kern="100" dirty="0">
                          <a:effectLst/>
                        </a:rPr>
                        <a:t>双赢模式研究</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solidFill>
                            <a:srgbClr val="FF0000"/>
                          </a:solidFill>
                          <a:effectLst/>
                        </a:rPr>
                        <a:t>一等奖</a:t>
                      </a:r>
                      <a:endParaRPr lang="zh-CN" sz="1400" kern="100" dirty="0">
                        <a:solidFill>
                          <a:srgbClr val="FF0000"/>
                        </a:solidFill>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贺子畔 </a:t>
                      </a:r>
                      <a:r>
                        <a:rPr lang="en-US" altLang="zh-CN" sz="1400" kern="100" dirty="0">
                          <a:effectLst/>
                        </a:rPr>
                        <a:t>  </a:t>
                      </a:r>
                      <a:r>
                        <a:rPr lang="zh-CN" sz="1400" kern="100" dirty="0">
                          <a:effectLst/>
                        </a:rPr>
                        <a:t>贺巧鑫 </a:t>
                      </a:r>
                      <a:r>
                        <a:rPr lang="en-US" altLang="zh-CN" sz="1400" kern="100" dirty="0">
                          <a:effectLst/>
                        </a:rPr>
                        <a:t>  </a:t>
                      </a:r>
                      <a:r>
                        <a:rPr lang="zh-CN" sz="1400" kern="100" dirty="0">
                          <a:effectLst/>
                        </a:rPr>
                        <a:t>霍红</a:t>
                      </a:r>
                      <a:r>
                        <a:rPr lang="en-US" sz="1400" kern="100" dirty="0">
                          <a:effectLst/>
                        </a:rPr>
                        <a:t>  </a:t>
                      </a:r>
                    </a:p>
                    <a:p>
                      <a:pPr algn="ctr">
                        <a:spcAft>
                          <a:spcPts val="0"/>
                        </a:spcAft>
                      </a:pPr>
                      <a:r>
                        <a:rPr lang="zh-CN" sz="1400" kern="100" dirty="0">
                          <a:effectLst/>
                        </a:rPr>
                        <a:t>兰云鹤 </a:t>
                      </a:r>
                      <a:r>
                        <a:rPr lang="en-US" altLang="zh-CN" sz="1400" kern="100" baseline="0" dirty="0">
                          <a:effectLst/>
                        </a:rPr>
                        <a:t>   </a:t>
                      </a:r>
                      <a:r>
                        <a:rPr lang="zh-CN" sz="1400" kern="100" dirty="0">
                          <a:effectLst/>
                        </a:rPr>
                        <a:t>蓝茵</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a:effectLst/>
                        </a:rPr>
                        <a:t>化工与环境学院</a:t>
                      </a:r>
                      <a:endParaRPr lang="zh-CN" sz="1400" kern="100">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a:effectLst/>
                        </a:rPr>
                        <a:t>季雨</a:t>
                      </a:r>
                      <a:endParaRPr lang="zh-CN" sz="1400" kern="100">
                        <a:effectLst/>
                        <a:latin typeface="Calibri" panose="020F0502020204030204"/>
                        <a:ea typeface="宋体" panose="02010600030101010101" pitchFamily="2" charset="-122"/>
                        <a:cs typeface="Times New Roman" panose="02020603050405020304"/>
                      </a:endParaRPr>
                    </a:p>
                  </a:txBody>
                  <a:tcPr marL="50517" marR="50517"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2"/>
                  </a:ext>
                </a:extLst>
              </a:tr>
              <a:tr h="51371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en-US" sz="1400" b="0" kern="100" dirty="0">
                          <a:effectLst/>
                          <a:latin typeface="微软雅黑" panose="020B0503020204020204" pitchFamily="34" charset="-122"/>
                          <a:ea typeface="微软雅黑" panose="020B0503020204020204" pitchFamily="34" charset="-122"/>
                        </a:rPr>
                        <a:t>2014</a:t>
                      </a:r>
                      <a:endParaRPr lang="zh-CN" sz="1400" b="0" kern="100" dirty="0">
                        <a:effectLst/>
                        <a:latin typeface="微软雅黑" panose="020B0503020204020204" pitchFamily="34" charset="-122"/>
                        <a:ea typeface="微软雅黑" panose="020B0503020204020204" pitchFamily="34" charset="-122"/>
                        <a:cs typeface="Times New Roman" panose="02020603050405020304"/>
                      </a:endParaRPr>
                    </a:p>
                  </a:txBody>
                  <a:tcPr marL="50517" marR="50517"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北京市</a:t>
                      </a:r>
                      <a:r>
                        <a:rPr lang="zh-CN" sz="1400" kern="100" dirty="0">
                          <a:solidFill>
                            <a:srgbClr val="FF0000"/>
                          </a:solidFill>
                          <a:effectLst/>
                        </a:rPr>
                        <a:t>垃圾分类、处理与</a:t>
                      </a:r>
                      <a:r>
                        <a:rPr lang="zh-CN" sz="1400" kern="100" dirty="0" smtClean="0">
                          <a:solidFill>
                            <a:srgbClr val="FF0000"/>
                          </a:solidFill>
                          <a:effectLst/>
                        </a:rPr>
                        <a:t>回收</a:t>
                      </a:r>
                      <a:endParaRPr lang="en-US" altLang="zh-CN" sz="1400" kern="100" dirty="0" smtClean="0">
                        <a:solidFill>
                          <a:srgbClr val="FF0000"/>
                        </a:solidFill>
                        <a:effectLst/>
                      </a:endParaRPr>
                    </a:p>
                    <a:p>
                      <a:pPr algn="ctr">
                        <a:spcAft>
                          <a:spcPts val="0"/>
                        </a:spcAft>
                      </a:pPr>
                      <a:r>
                        <a:rPr lang="zh-CN" sz="1400" kern="100" dirty="0" smtClean="0">
                          <a:effectLst/>
                        </a:rPr>
                        <a:t>现况</a:t>
                      </a:r>
                      <a:r>
                        <a:rPr lang="zh-CN" sz="1400" kern="100" dirty="0">
                          <a:effectLst/>
                        </a:rPr>
                        <a:t>及对策研究</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solidFill>
                            <a:srgbClr val="FF0000"/>
                          </a:solidFill>
                          <a:effectLst/>
                        </a:rPr>
                        <a:t>一等奖</a:t>
                      </a:r>
                      <a:endParaRPr lang="zh-CN" sz="1400" kern="100" dirty="0">
                        <a:solidFill>
                          <a:srgbClr val="FF0000"/>
                        </a:solidFill>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黄</a:t>
                      </a:r>
                      <a:r>
                        <a:rPr lang="zh-CN" sz="1400" kern="100" dirty="0" smtClean="0">
                          <a:effectLst/>
                        </a:rPr>
                        <a:t>凌云</a:t>
                      </a:r>
                      <a:r>
                        <a:rPr lang="zh-CN" altLang="en-US" sz="1400" kern="100" baseline="0" dirty="0" smtClean="0">
                          <a:effectLst/>
                        </a:rPr>
                        <a:t>  </a:t>
                      </a:r>
                      <a:r>
                        <a:rPr lang="zh-CN" sz="1400" kern="100" dirty="0" smtClean="0">
                          <a:effectLst/>
                        </a:rPr>
                        <a:t>王远明</a:t>
                      </a:r>
                      <a:r>
                        <a:rPr lang="en-US" altLang="zh-CN" sz="1400" kern="100" dirty="0" smtClean="0">
                          <a:effectLst/>
                        </a:rPr>
                        <a:t> </a:t>
                      </a:r>
                      <a:r>
                        <a:rPr lang="en-US" altLang="zh-CN" sz="1400" kern="100" baseline="0" dirty="0">
                          <a:effectLst/>
                        </a:rPr>
                        <a:t> </a:t>
                      </a:r>
                      <a:endParaRPr lang="en-US" altLang="zh-CN" sz="1400" kern="100" baseline="0" dirty="0" smtClean="0">
                        <a:effectLst/>
                      </a:endParaRPr>
                    </a:p>
                    <a:p>
                      <a:pPr algn="ctr">
                        <a:spcAft>
                          <a:spcPts val="0"/>
                        </a:spcAft>
                      </a:pPr>
                      <a:r>
                        <a:rPr lang="en-US" altLang="zh-CN" sz="1400" kern="100" dirty="0" smtClean="0">
                          <a:effectLst/>
                        </a:rPr>
                        <a:t>    </a:t>
                      </a:r>
                      <a:r>
                        <a:rPr lang="zh-CN" sz="1400" kern="100" dirty="0" smtClean="0">
                          <a:effectLst/>
                        </a:rPr>
                        <a:t>李奕</a:t>
                      </a:r>
                      <a:r>
                        <a:rPr lang="zh-CN" sz="1400" kern="100" dirty="0">
                          <a:effectLst/>
                        </a:rPr>
                        <a:t>鋆</a:t>
                      </a:r>
                      <a:r>
                        <a:rPr lang="en-US" sz="1400" kern="100" dirty="0">
                          <a:effectLst/>
                        </a:rPr>
                        <a:t>	</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a:effectLst/>
                        </a:rPr>
                        <a:t>软件学院</a:t>
                      </a:r>
                      <a:endParaRPr lang="zh-CN" sz="1400" kern="10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郭丽萍</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33760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latin typeface="Calibri" panose="020F0502020204030204"/>
            </a:endParaRPr>
          </a:p>
        </p:txBody>
      </p:sp>
      <p:sp>
        <p:nvSpPr>
          <p:cNvPr id="8" name="文本框 32"/>
          <p:cNvSpPr txBox="1"/>
          <p:nvPr/>
        </p:nvSpPr>
        <p:spPr>
          <a:xfrm>
            <a:off x="107504" y="72453"/>
            <a:ext cx="7704856" cy="46037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三</a:t>
            </a:r>
            <a:r>
              <a:rPr lang="zh-CN" altLang="en-US" sz="2400" b="1" kern="0" dirty="0" smtClean="0">
                <a:solidFill>
                  <a:prstClr val="white"/>
                </a:solidFill>
                <a:latin typeface="微软雅黑" panose="020B0503020204020204" pitchFamily="34" charset="-122"/>
                <a:ea typeface="微软雅黑" panose="020B0503020204020204" pitchFamily="34" charset="-122"/>
              </a:rPr>
              <a:t>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10"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表格 8"/>
          <p:cNvGraphicFramePr>
            <a:graphicFrameLocks noGrp="1"/>
          </p:cNvGraphicFramePr>
          <p:nvPr>
            <p:extLst>
              <p:ext uri="{D42A27DB-BD31-4B8C-83A1-F6EECF244321}">
                <p14:modId xmlns:p14="http://schemas.microsoft.com/office/powerpoint/2010/main" val="870675297"/>
              </p:ext>
            </p:extLst>
          </p:nvPr>
        </p:nvGraphicFramePr>
        <p:xfrm>
          <a:off x="161290" y="1345332"/>
          <a:ext cx="8821420" cy="3075940"/>
        </p:xfrm>
        <a:graphic>
          <a:graphicData uri="http://schemas.openxmlformats.org/drawingml/2006/table">
            <a:tbl>
              <a:tblPr firstRow="1" firstCol="1" bandRow="1"/>
              <a:tblGrid>
                <a:gridCol w="706755">
                  <a:extLst>
                    <a:ext uri="{9D8B030D-6E8A-4147-A177-3AD203B41FA5}">
                      <a16:colId xmlns:a16="http://schemas.microsoft.com/office/drawing/2014/main" xmlns="" val="20000"/>
                    </a:ext>
                  </a:extLst>
                </a:gridCol>
                <a:gridCol w="3347085">
                  <a:extLst>
                    <a:ext uri="{9D8B030D-6E8A-4147-A177-3AD203B41FA5}">
                      <a16:colId xmlns:a16="http://schemas.microsoft.com/office/drawing/2014/main" xmlns="" val="20001"/>
                    </a:ext>
                  </a:extLst>
                </a:gridCol>
                <a:gridCol w="854710">
                  <a:extLst>
                    <a:ext uri="{9D8B030D-6E8A-4147-A177-3AD203B41FA5}">
                      <a16:colId xmlns:a16="http://schemas.microsoft.com/office/drawing/2014/main" xmlns="" val="20002"/>
                    </a:ext>
                  </a:extLst>
                </a:gridCol>
                <a:gridCol w="1850390">
                  <a:extLst>
                    <a:ext uri="{9D8B030D-6E8A-4147-A177-3AD203B41FA5}">
                      <a16:colId xmlns:a16="http://schemas.microsoft.com/office/drawing/2014/main" xmlns="" val="20003"/>
                    </a:ext>
                  </a:extLst>
                </a:gridCol>
                <a:gridCol w="1076325">
                  <a:extLst>
                    <a:ext uri="{9D8B030D-6E8A-4147-A177-3AD203B41FA5}">
                      <a16:colId xmlns:a16="http://schemas.microsoft.com/office/drawing/2014/main" xmlns="" val="20004"/>
                    </a:ext>
                  </a:extLst>
                </a:gridCol>
                <a:gridCol w="986155">
                  <a:extLst>
                    <a:ext uri="{9D8B030D-6E8A-4147-A177-3AD203B41FA5}">
                      <a16:colId xmlns:a16="http://schemas.microsoft.com/office/drawing/2014/main" xmlns="" val="20005"/>
                    </a:ext>
                  </a:extLst>
                </a:gridCol>
              </a:tblGrid>
              <a:tr h="51562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年度</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论文题目</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获奖类别</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作者</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学院</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zh-CN" sz="1400" kern="100" dirty="0">
                          <a:effectLst/>
                        </a:rPr>
                        <a:t>指导教师</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xmlns="" val="10000"/>
                  </a:ext>
                </a:extLst>
              </a:tr>
              <a:tr h="64008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spcAft>
                          <a:spcPts val="0"/>
                        </a:spcAft>
                      </a:pPr>
                      <a:r>
                        <a:rPr lang="en-US" sz="1400" b="0" kern="100" dirty="0">
                          <a:solidFill>
                            <a:schemeClr val="bg1"/>
                          </a:solidFill>
                          <a:effectLst/>
                          <a:latin typeface="微软雅黑" panose="020B0503020204020204" pitchFamily="34" charset="-122"/>
                          <a:ea typeface="微软雅黑" panose="020B0503020204020204" pitchFamily="34" charset="-122"/>
                        </a:rPr>
                        <a:t>2015</a:t>
                      </a:r>
                      <a:endParaRPr lang="zh-CN" sz="1400" b="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50517" marR="50517"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当代</a:t>
                      </a:r>
                      <a:r>
                        <a:rPr lang="zh-CN" sz="1400" kern="100" dirty="0">
                          <a:solidFill>
                            <a:srgbClr val="FF0000"/>
                          </a:solidFill>
                          <a:effectLst/>
                        </a:rPr>
                        <a:t>青年抗战历史观</a:t>
                      </a:r>
                      <a:r>
                        <a:rPr lang="zh-CN" sz="1400" kern="100" dirty="0">
                          <a:effectLst/>
                        </a:rPr>
                        <a:t>的调查分析</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solidFill>
                            <a:srgbClr val="FF0000"/>
                          </a:solidFill>
                          <a:effectLst/>
                        </a:rPr>
                        <a:t>一等奖</a:t>
                      </a:r>
                      <a:endParaRPr lang="zh-CN" sz="1400" kern="100" dirty="0">
                        <a:solidFill>
                          <a:srgbClr val="FF0000"/>
                        </a:solidFill>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李家</a:t>
                      </a:r>
                      <a:r>
                        <a:rPr lang="zh-CN" sz="1400" kern="100" dirty="0" smtClean="0">
                          <a:effectLst/>
                        </a:rPr>
                        <a:t>豪</a:t>
                      </a:r>
                      <a:r>
                        <a:rPr lang="en-US" altLang="zh-CN" sz="1400" kern="100" dirty="0" smtClean="0">
                          <a:effectLst/>
                        </a:rPr>
                        <a:t>  </a:t>
                      </a:r>
                      <a:r>
                        <a:rPr lang="zh-CN" sz="1400" kern="100" dirty="0" smtClean="0">
                          <a:effectLst/>
                        </a:rPr>
                        <a:t>韩欣悦</a:t>
                      </a:r>
                      <a:r>
                        <a:rPr lang="en-US" altLang="zh-CN" sz="1400" kern="100" dirty="0" smtClean="0">
                          <a:effectLst/>
                        </a:rPr>
                        <a:t> </a:t>
                      </a:r>
                      <a:r>
                        <a:rPr lang="zh-CN" sz="1400" kern="100" dirty="0" smtClean="0">
                          <a:effectLst/>
                        </a:rPr>
                        <a:t>吴冠男</a:t>
                      </a:r>
                      <a:r>
                        <a:rPr lang="en-US" altLang="zh-CN" sz="1400" kern="100" dirty="0" smtClean="0">
                          <a:effectLst/>
                        </a:rPr>
                        <a:t> </a:t>
                      </a:r>
                      <a:r>
                        <a:rPr lang="zh-CN" sz="1400" kern="100" dirty="0" smtClean="0">
                          <a:effectLst/>
                        </a:rPr>
                        <a:t>魏美丽</a:t>
                      </a:r>
                      <a:r>
                        <a:rPr lang="en-US" altLang="zh-CN" sz="1400" kern="100" dirty="0" smtClean="0">
                          <a:effectLst/>
                        </a:rPr>
                        <a:t>   </a:t>
                      </a:r>
                      <a:r>
                        <a:rPr lang="zh-CN" sz="1400" kern="100" dirty="0" smtClean="0">
                          <a:effectLst/>
                        </a:rPr>
                        <a:t>吴东雪</a:t>
                      </a:r>
                      <a:r>
                        <a:rPr lang="en-US" altLang="zh-CN" sz="1400" kern="100" dirty="0" smtClean="0">
                          <a:effectLst/>
                        </a:rPr>
                        <a:t>  </a:t>
                      </a:r>
                    </a:p>
                    <a:p>
                      <a:pPr algn="ctr">
                        <a:spcAft>
                          <a:spcPts val="0"/>
                        </a:spcAft>
                      </a:pPr>
                      <a:r>
                        <a:rPr lang="zh-CN" sz="1400" kern="100" dirty="0" smtClean="0">
                          <a:effectLst/>
                        </a:rPr>
                        <a:t>韦骁俊</a:t>
                      </a:r>
                      <a:r>
                        <a:rPr lang="en-US" altLang="zh-CN" sz="1400" kern="100" dirty="0" smtClean="0">
                          <a:effectLst/>
                        </a:rPr>
                        <a:t>   </a:t>
                      </a:r>
                      <a:r>
                        <a:rPr lang="zh-CN" sz="1400" kern="100" dirty="0" smtClean="0">
                          <a:effectLst/>
                        </a:rPr>
                        <a:t>韦钟嵘</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信息学院</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spcAft>
                          <a:spcPts val="0"/>
                        </a:spcAft>
                      </a:pPr>
                      <a:r>
                        <a:rPr lang="zh-CN" sz="1400" kern="100" dirty="0">
                          <a:effectLst/>
                        </a:rPr>
                        <a:t>王娟</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10007"/>
                  </a:ext>
                </a:extLst>
              </a:tr>
              <a:tr h="640080">
                <a:tc>
                  <a:txBody>
                    <a:bodyPr/>
                    <a:lstStyle/>
                    <a:p>
                      <a:pPr algn="ctr">
                        <a:spcAft>
                          <a:spcPts val="0"/>
                        </a:spcAft>
                      </a:pPr>
                      <a:r>
                        <a:rPr lang="en-US" sz="1400" kern="100" dirty="0">
                          <a:solidFill>
                            <a:schemeClr val="bg1"/>
                          </a:solidFill>
                          <a:effectLst/>
                          <a:latin typeface="微软雅黑" panose="020B0503020204020204" pitchFamily="34" charset="-122"/>
                          <a:ea typeface="微软雅黑" panose="020B0503020204020204" pitchFamily="34" charset="-122"/>
                        </a:rPr>
                        <a:t>2016</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endParaRPr>
                    </a:p>
                  </a:txBody>
                  <a:tcPr marL="50517" marR="50517"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spcAft>
                          <a:spcPts val="0"/>
                        </a:spcAft>
                      </a:pPr>
                      <a:r>
                        <a:rPr lang="zh-CN" sz="1400" kern="100" dirty="0">
                          <a:effectLst/>
                        </a:rPr>
                        <a:t>大都市</a:t>
                      </a:r>
                      <a:r>
                        <a:rPr lang="zh-CN" sz="1400" kern="100" dirty="0">
                          <a:solidFill>
                            <a:srgbClr val="FF0000"/>
                          </a:solidFill>
                          <a:effectLst/>
                        </a:rPr>
                        <a:t>电动汽车</a:t>
                      </a:r>
                      <a:r>
                        <a:rPr lang="zh-CN" sz="1400" kern="100" dirty="0">
                          <a:effectLst/>
                        </a:rPr>
                        <a:t>推广现状、问题及对策研究——以北京市为例</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solidFill>
                            <a:srgbClr val="FF0000"/>
                          </a:solidFill>
                          <a:effectLst/>
                        </a:rPr>
                        <a:t>特等奖</a:t>
                      </a:r>
                      <a:endParaRPr lang="zh-CN" sz="1400" kern="100" dirty="0">
                        <a:solidFill>
                          <a:srgbClr val="FF0000"/>
                        </a:solidFill>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effectLst/>
                        </a:rPr>
                        <a:t>周晖</a:t>
                      </a:r>
                      <a:r>
                        <a:rPr lang="zh-CN" sz="1400" kern="100" dirty="0" smtClean="0">
                          <a:effectLst/>
                        </a:rPr>
                        <a:t>明</a:t>
                      </a:r>
                      <a:r>
                        <a:rPr lang="en-US" altLang="zh-CN" sz="1400" kern="100" baseline="0" dirty="0" smtClean="0">
                          <a:effectLst/>
                        </a:rPr>
                        <a:t>  </a:t>
                      </a:r>
                      <a:r>
                        <a:rPr lang="zh-CN" sz="1400" kern="100" dirty="0" smtClean="0">
                          <a:effectLst/>
                        </a:rPr>
                        <a:t>郝卓男</a:t>
                      </a:r>
                      <a:r>
                        <a:rPr lang="en-US" altLang="zh-CN" sz="1400" kern="100" baseline="0" dirty="0" smtClean="0">
                          <a:effectLst/>
                        </a:rPr>
                        <a:t>  </a:t>
                      </a:r>
                    </a:p>
                    <a:p>
                      <a:pPr algn="ctr">
                        <a:spcAft>
                          <a:spcPts val="0"/>
                        </a:spcAft>
                      </a:pPr>
                      <a:r>
                        <a:rPr lang="zh-CN" sz="1400" kern="100" dirty="0" smtClean="0">
                          <a:effectLst/>
                        </a:rPr>
                        <a:t>张碧海</a:t>
                      </a:r>
                      <a:r>
                        <a:rPr lang="en-US" altLang="zh-CN" sz="1400" kern="100" baseline="0" dirty="0" smtClean="0">
                          <a:effectLst/>
                        </a:rPr>
                        <a:t>  </a:t>
                      </a:r>
                      <a:r>
                        <a:rPr lang="zh-CN" sz="1400" kern="100" dirty="0" smtClean="0">
                          <a:effectLst/>
                        </a:rPr>
                        <a:t>谭致</a:t>
                      </a:r>
                      <a:r>
                        <a:rPr lang="en-US" altLang="zh-CN" sz="1400" kern="100" baseline="0" dirty="0" smtClean="0">
                          <a:effectLst/>
                        </a:rPr>
                        <a:t>  </a:t>
                      </a:r>
                      <a:r>
                        <a:rPr lang="zh-CN" sz="1400" kern="100" dirty="0">
                          <a:effectLst/>
                        </a:rPr>
                        <a:t>马少华</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a:effectLst/>
                        </a:rPr>
                        <a:t>机械与车辆学院</a:t>
                      </a:r>
                      <a:endParaRPr lang="zh-CN" sz="1400" kern="10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pPr>
                      <a:r>
                        <a:rPr lang="zh-CN" sz="1400" kern="100" dirty="0">
                          <a:effectLst/>
                        </a:rPr>
                        <a:t>刘新刚</a:t>
                      </a:r>
                      <a:endParaRPr lang="zh-CN" sz="1400" kern="100" dirty="0">
                        <a:effectLst/>
                        <a:latin typeface="Calibri" panose="020F0502020204030204"/>
                        <a:ea typeface="宋体" panose="02010600030101010101" pitchFamily="2" charset="-122"/>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r>
              <a:tr h="640080">
                <a:tc>
                  <a:txBody>
                    <a:bodyPr/>
                    <a:lstStyle/>
                    <a:p>
                      <a:pPr algn="ctr">
                        <a:spcAft>
                          <a:spcPts val="0"/>
                        </a:spcAft>
                        <a:buNone/>
                      </a:pPr>
                      <a:r>
                        <a:rPr lang="en-US"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rPr>
                        <a:t>2018</a:t>
                      </a:r>
                    </a:p>
                  </a:txBody>
                  <a:tcPr marL="50517" marR="50517"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spcAft>
                          <a:spcPts val="0"/>
                        </a:spcAft>
                        <a:buNone/>
                      </a:pPr>
                      <a:r>
                        <a:rPr lang="zh-CN" altLang="en-US" sz="1400" kern="100" dirty="0">
                          <a:effectLst/>
                          <a:latin typeface="+mn-ea"/>
                          <a:ea typeface="+mn-ea"/>
                          <a:cs typeface="Times New Roman" panose="02020603050405020304"/>
                        </a:rPr>
                        <a:t>寻往世鼓艺，奏时代新声——北京地区传统鼓艺</a:t>
                      </a:r>
                      <a:r>
                        <a:rPr lang="zh-CN" altLang="en-US" sz="1400" kern="100" dirty="0">
                          <a:solidFill>
                            <a:srgbClr val="FF0000"/>
                          </a:solidFill>
                          <a:effectLst/>
                          <a:latin typeface="+mn-ea"/>
                          <a:ea typeface="+mn-ea"/>
                          <a:cs typeface="Times New Roman" panose="02020603050405020304"/>
                        </a:rPr>
                        <a:t>文化传承</a:t>
                      </a:r>
                      <a:r>
                        <a:rPr lang="zh-CN" altLang="en-US" sz="1400" kern="100" dirty="0">
                          <a:effectLst/>
                          <a:latin typeface="+mn-ea"/>
                          <a:ea typeface="+mn-ea"/>
                          <a:cs typeface="Times New Roman" panose="02020603050405020304"/>
                        </a:rPr>
                        <a:t>及发展现状调查</a:t>
                      </a: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buNone/>
                      </a:pPr>
                      <a:r>
                        <a:rPr lang="zh-CN" sz="1400" kern="100" dirty="0">
                          <a:solidFill>
                            <a:srgbClr val="FF0000"/>
                          </a:solidFill>
                          <a:effectLst/>
                          <a:latin typeface="+mn-ea"/>
                          <a:ea typeface="+mn-ea"/>
                          <a:sym typeface="+mn-ea"/>
                        </a:rPr>
                        <a:t>特等奖</a:t>
                      </a:r>
                      <a:endParaRPr lang="zh-CN" sz="1400" kern="100" dirty="0">
                        <a:solidFill>
                          <a:srgbClr val="FF0000"/>
                        </a:solidFill>
                        <a:effectLst/>
                        <a:latin typeface="+mn-ea"/>
                        <a:ea typeface="+mn-ea"/>
                        <a:cs typeface="Times New Roman" panose="02020603050405020304"/>
                        <a:sym typeface="+mn-ea"/>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buNone/>
                      </a:pPr>
                      <a:r>
                        <a:rPr lang="zh-CN" altLang="en-US" sz="1400" kern="100" dirty="0">
                          <a:effectLst/>
                          <a:latin typeface="+mn-ea"/>
                          <a:ea typeface="+mn-ea"/>
                          <a:cs typeface="Times New Roman" panose="02020603050405020304"/>
                        </a:rPr>
                        <a:t>王琢</a:t>
                      </a:r>
                      <a:r>
                        <a:rPr lang="zh-CN" altLang="en-US" sz="1400" kern="100" dirty="0" smtClean="0">
                          <a:effectLst/>
                          <a:latin typeface="+mn-ea"/>
                          <a:ea typeface="+mn-ea"/>
                          <a:cs typeface="Times New Roman" panose="02020603050405020304"/>
                        </a:rPr>
                        <a:t>玥</a:t>
                      </a:r>
                      <a:r>
                        <a:rPr lang="zh-CN" altLang="en-US" sz="1400" kern="100" baseline="0" dirty="0" smtClean="0">
                          <a:effectLst/>
                          <a:latin typeface="+mn-ea"/>
                          <a:ea typeface="+mn-ea"/>
                          <a:cs typeface="Times New Roman" panose="02020603050405020304"/>
                        </a:rPr>
                        <a:t>  </a:t>
                      </a:r>
                      <a:r>
                        <a:rPr lang="zh-CN" altLang="en-US" sz="1400" kern="100" dirty="0" smtClean="0">
                          <a:effectLst/>
                          <a:latin typeface="+mn-ea"/>
                          <a:ea typeface="+mn-ea"/>
                          <a:cs typeface="Times New Roman" panose="02020603050405020304"/>
                        </a:rPr>
                        <a:t>魏林峰</a:t>
                      </a:r>
                      <a:r>
                        <a:rPr lang="zh-CN" altLang="en-US" sz="1400" kern="100" baseline="0" dirty="0">
                          <a:effectLst/>
                          <a:latin typeface="+mn-ea"/>
                          <a:ea typeface="+mn-ea"/>
                          <a:cs typeface="Times New Roman" panose="02020603050405020304"/>
                        </a:rPr>
                        <a:t> </a:t>
                      </a:r>
                      <a:r>
                        <a:rPr lang="zh-CN" altLang="en-US" sz="1400" kern="100" baseline="0" dirty="0" smtClean="0">
                          <a:effectLst/>
                          <a:latin typeface="+mn-ea"/>
                          <a:ea typeface="+mn-ea"/>
                          <a:cs typeface="Times New Roman" panose="02020603050405020304"/>
                        </a:rPr>
                        <a:t> </a:t>
                      </a:r>
                      <a:endParaRPr lang="en-US" altLang="zh-CN" sz="1400" kern="100" baseline="0" dirty="0" smtClean="0">
                        <a:effectLst/>
                        <a:latin typeface="+mn-ea"/>
                        <a:ea typeface="+mn-ea"/>
                        <a:cs typeface="Times New Roman" panose="02020603050405020304"/>
                      </a:endParaRPr>
                    </a:p>
                    <a:p>
                      <a:pPr algn="l">
                        <a:spcAft>
                          <a:spcPts val="0"/>
                        </a:spcAft>
                        <a:buNone/>
                      </a:pPr>
                      <a:r>
                        <a:rPr lang="zh-CN" altLang="en-US" sz="1400" kern="100" dirty="0" smtClean="0">
                          <a:effectLst/>
                          <a:latin typeface="+mn-ea"/>
                          <a:ea typeface="+mn-ea"/>
                          <a:cs typeface="Times New Roman" panose="02020603050405020304"/>
                        </a:rPr>
                        <a:t>张一鸣 </a:t>
                      </a:r>
                      <a:r>
                        <a:rPr lang="zh-CN" altLang="en-US" sz="1400" kern="100" baseline="0" dirty="0" smtClean="0">
                          <a:effectLst/>
                          <a:latin typeface="+mn-ea"/>
                          <a:ea typeface="+mn-ea"/>
                          <a:cs typeface="Times New Roman" panose="02020603050405020304"/>
                        </a:rPr>
                        <a:t> </a:t>
                      </a:r>
                      <a:r>
                        <a:rPr lang="zh-CN" altLang="en-US" sz="1400" kern="100" dirty="0" smtClean="0">
                          <a:effectLst/>
                          <a:latin typeface="+mn-ea"/>
                          <a:ea typeface="+mn-ea"/>
                          <a:cs typeface="Times New Roman" panose="02020603050405020304"/>
                        </a:rPr>
                        <a:t>田顺</a:t>
                      </a:r>
                      <a:r>
                        <a:rPr lang="zh-CN" altLang="en-US" sz="1400" kern="100" baseline="0" dirty="0" smtClean="0">
                          <a:effectLst/>
                          <a:latin typeface="+mn-ea"/>
                          <a:ea typeface="+mn-ea"/>
                          <a:cs typeface="Times New Roman" panose="02020603050405020304"/>
                        </a:rPr>
                        <a:t> </a:t>
                      </a:r>
                      <a:r>
                        <a:rPr lang="zh-CN" altLang="en-US" sz="1400" kern="100" dirty="0" smtClean="0">
                          <a:effectLst/>
                          <a:latin typeface="+mn-ea"/>
                          <a:ea typeface="+mn-ea"/>
                          <a:cs typeface="Times New Roman" panose="02020603050405020304"/>
                        </a:rPr>
                        <a:t>来</a:t>
                      </a:r>
                      <a:r>
                        <a:rPr lang="zh-CN" altLang="en-US" sz="1400" kern="100" dirty="0">
                          <a:effectLst/>
                          <a:latin typeface="+mn-ea"/>
                          <a:ea typeface="+mn-ea"/>
                          <a:cs typeface="Times New Roman" panose="02020603050405020304"/>
                        </a:rPr>
                        <a:t>笑笑</a:t>
                      </a: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buNone/>
                      </a:pPr>
                      <a:r>
                        <a:rPr lang="zh-CN" altLang="en-US" sz="1400" kern="100" dirty="0">
                          <a:effectLst/>
                          <a:latin typeface="+mn-ea"/>
                          <a:ea typeface="+mn-ea"/>
                          <a:cs typeface="Times New Roman" panose="02020603050405020304"/>
                        </a:rPr>
                        <a:t>光电学院</a:t>
                      </a: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buNone/>
                      </a:pPr>
                      <a:r>
                        <a:rPr lang="zh-CN" altLang="en-US" sz="1400" kern="100" dirty="0">
                          <a:effectLst/>
                          <a:latin typeface="+mn-ea"/>
                          <a:ea typeface="+mn-ea"/>
                          <a:cs typeface="Times New Roman" panose="02020603050405020304"/>
                        </a:rPr>
                        <a:t>刘左元</a:t>
                      </a:r>
                    </a:p>
                  </a:txBody>
                  <a:tcPr marL="50517" marR="50517"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r>
              <a:tr h="640080">
                <a:tc>
                  <a:txBody>
                    <a:bodyPr/>
                    <a:lstStyle/>
                    <a:p>
                      <a:pPr algn="ctr">
                        <a:spcAft>
                          <a:spcPts val="0"/>
                        </a:spcAft>
                        <a:buNone/>
                      </a:pPr>
                      <a:r>
                        <a:rPr lang="en-US" alt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a:rPr>
                        <a:t>2018</a:t>
                      </a:r>
                    </a:p>
                  </a:txBody>
                  <a:tcPr marL="50517" marR="50517"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pPr algn="ctr">
                        <a:spcAft>
                          <a:spcPts val="0"/>
                        </a:spcAft>
                        <a:buNone/>
                      </a:pPr>
                      <a:r>
                        <a:rPr lang="zh-CN" altLang="en-US" sz="1400" kern="100" dirty="0">
                          <a:effectLst/>
                          <a:latin typeface="+mn-ea"/>
                          <a:ea typeface="+mn-ea"/>
                          <a:cs typeface="Times New Roman" panose="02020603050405020304"/>
                        </a:rPr>
                        <a:t>我国社会主要矛盾转化背景下</a:t>
                      </a:r>
                      <a:r>
                        <a:rPr lang="zh-CN" altLang="en-US" sz="1400" kern="100" dirty="0">
                          <a:solidFill>
                            <a:srgbClr val="FF0000"/>
                          </a:solidFill>
                          <a:effectLst/>
                          <a:latin typeface="+mn-ea"/>
                          <a:ea typeface="+mn-ea"/>
                          <a:cs typeface="Times New Roman" panose="02020603050405020304"/>
                        </a:rPr>
                        <a:t>社区治理</a:t>
                      </a:r>
                      <a:r>
                        <a:rPr lang="zh-CN" altLang="en-US" sz="1400" kern="100" dirty="0">
                          <a:effectLst/>
                          <a:latin typeface="+mn-ea"/>
                          <a:ea typeface="+mn-ea"/>
                          <a:cs typeface="Times New Roman" panose="02020603050405020304"/>
                        </a:rPr>
                        <a:t>现状及对策研究——以北京市西城区天桥街道太平街社区为例</a:t>
                      </a: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buNone/>
                      </a:pPr>
                      <a:r>
                        <a:rPr lang="zh-CN" altLang="en-US" sz="1400" kern="100" dirty="0">
                          <a:solidFill>
                            <a:srgbClr val="FF0000"/>
                          </a:solidFill>
                          <a:effectLst/>
                          <a:latin typeface="+mn-ea"/>
                          <a:ea typeface="+mn-ea"/>
                          <a:cs typeface="Times New Roman" panose="02020603050405020304"/>
                        </a:rPr>
                        <a:t>一等奖</a:t>
                      </a: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buNone/>
                      </a:pPr>
                      <a:r>
                        <a:rPr lang="zh-CN" altLang="en-US" sz="1400" kern="100" dirty="0" smtClean="0">
                          <a:effectLst/>
                          <a:latin typeface="+mn-ea"/>
                          <a:ea typeface="+mn-ea"/>
                          <a:cs typeface="Times New Roman" panose="02020603050405020304"/>
                        </a:rPr>
                        <a:t>任奕平</a:t>
                      </a:r>
                      <a:r>
                        <a:rPr lang="zh-CN" altLang="en-US" sz="1400" kern="100" baseline="0" dirty="0" smtClean="0">
                          <a:effectLst/>
                          <a:latin typeface="+mn-ea"/>
                          <a:ea typeface="+mn-ea"/>
                          <a:cs typeface="Times New Roman" panose="02020603050405020304"/>
                        </a:rPr>
                        <a:t> </a:t>
                      </a:r>
                      <a:r>
                        <a:rPr lang="zh-CN" altLang="en-US" sz="1400" kern="100" dirty="0" smtClean="0">
                          <a:effectLst/>
                          <a:latin typeface="+mn-ea"/>
                          <a:ea typeface="+mn-ea"/>
                          <a:cs typeface="Times New Roman" panose="02020603050405020304"/>
                        </a:rPr>
                        <a:t>王铭涓</a:t>
                      </a:r>
                      <a:endParaRPr lang="en-US" altLang="zh-CN" sz="1400" kern="100" dirty="0" smtClean="0">
                        <a:effectLst/>
                        <a:latin typeface="+mn-ea"/>
                        <a:ea typeface="+mn-ea"/>
                        <a:cs typeface="Times New Roman" panose="02020603050405020304"/>
                      </a:endParaRPr>
                    </a:p>
                    <a:p>
                      <a:pPr algn="ctr">
                        <a:spcAft>
                          <a:spcPts val="0"/>
                        </a:spcAft>
                        <a:buNone/>
                      </a:pPr>
                      <a:r>
                        <a:rPr lang="zh-CN" altLang="en-US" sz="1400" kern="100" dirty="0" smtClean="0">
                          <a:effectLst/>
                          <a:latin typeface="+mn-ea"/>
                          <a:ea typeface="+mn-ea"/>
                          <a:cs typeface="Times New Roman" panose="02020603050405020304"/>
                        </a:rPr>
                        <a:t>杨越 刘招希</a:t>
                      </a:r>
                      <a:r>
                        <a:rPr lang="zh-CN" altLang="en-US" sz="1400" kern="100" baseline="0" dirty="0" smtClean="0">
                          <a:effectLst/>
                          <a:latin typeface="+mn-ea"/>
                          <a:ea typeface="+mn-ea"/>
                          <a:cs typeface="Times New Roman" panose="02020603050405020304"/>
                        </a:rPr>
                        <a:t> </a:t>
                      </a:r>
                      <a:r>
                        <a:rPr lang="zh-CN" altLang="en-US" sz="1400" kern="100" dirty="0" smtClean="0">
                          <a:effectLst/>
                          <a:latin typeface="+mn-ea"/>
                          <a:ea typeface="+mn-ea"/>
                          <a:cs typeface="Times New Roman" panose="02020603050405020304"/>
                        </a:rPr>
                        <a:t>黄佳雯</a:t>
                      </a:r>
                      <a:endParaRPr lang="zh-CN" altLang="en-US" sz="1400" kern="100" dirty="0">
                        <a:effectLst/>
                        <a:latin typeface="+mn-ea"/>
                        <a:ea typeface="+mn-ea"/>
                        <a:cs typeface="Times New Roman" panose="02020603050405020304"/>
                      </a:endParaRP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buNone/>
                      </a:pPr>
                      <a:r>
                        <a:rPr lang="zh-CN" altLang="en-US" sz="1400" kern="100" dirty="0">
                          <a:effectLst/>
                          <a:latin typeface="+mn-ea"/>
                          <a:ea typeface="+mn-ea"/>
                          <a:cs typeface="Times New Roman" panose="02020603050405020304"/>
                        </a:rPr>
                        <a:t>人文与社会科学学院</a:t>
                      </a:r>
                    </a:p>
                  </a:txBody>
                  <a:tcPr marL="50517" marR="50517"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algn="ctr">
                        <a:spcAft>
                          <a:spcPts val="0"/>
                        </a:spcAft>
                        <a:buNone/>
                      </a:pPr>
                      <a:r>
                        <a:rPr lang="zh-CN" altLang="en-US" sz="1400" kern="100" dirty="0">
                          <a:effectLst/>
                          <a:latin typeface="+mn-ea"/>
                          <a:ea typeface="+mn-ea"/>
                          <a:cs typeface="Times New Roman" panose="02020603050405020304"/>
                        </a:rPr>
                        <a:t>江大伟</a:t>
                      </a:r>
                    </a:p>
                  </a:txBody>
                  <a:tcPr marL="50517" marR="50517"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bl>
          </a:graphicData>
        </a:graphic>
      </p:graphicFrame>
    </p:spTree>
    <p:extLst>
      <p:ext uri="{BB962C8B-B14F-4D97-AF65-F5344CB8AC3E}">
        <p14:creationId xmlns:p14="http://schemas.microsoft.com/office/powerpoint/2010/main" val="58838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latin typeface="Calibri" panose="020F0502020204030204"/>
            </a:endParaRPr>
          </a:p>
        </p:txBody>
      </p:sp>
      <p:sp>
        <p:nvSpPr>
          <p:cNvPr id="8" name="文本框 32"/>
          <p:cNvSpPr txBox="1"/>
          <p:nvPr/>
        </p:nvSpPr>
        <p:spPr>
          <a:xfrm>
            <a:off x="107504" y="72453"/>
            <a:ext cx="7704856" cy="46037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三</a:t>
            </a:r>
            <a:r>
              <a:rPr lang="zh-CN" altLang="en-US" sz="2400" b="1" kern="0" dirty="0" smtClean="0">
                <a:solidFill>
                  <a:prstClr val="white"/>
                </a:solidFill>
                <a:latin typeface="微软雅黑" panose="020B0503020204020204" pitchFamily="34" charset="-122"/>
                <a:ea typeface="微软雅黑" panose="020B0503020204020204" pitchFamily="34" charset="-122"/>
              </a:rPr>
              <a:t>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10"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表格 8"/>
          <p:cNvGraphicFramePr>
            <a:graphicFrameLocks noGrp="1"/>
          </p:cNvGraphicFramePr>
          <p:nvPr>
            <p:extLst>
              <p:ext uri="{D42A27DB-BD31-4B8C-83A1-F6EECF244321}">
                <p14:modId xmlns:p14="http://schemas.microsoft.com/office/powerpoint/2010/main" val="1847522956"/>
              </p:ext>
            </p:extLst>
          </p:nvPr>
        </p:nvGraphicFramePr>
        <p:xfrm>
          <a:off x="56354" y="841276"/>
          <a:ext cx="9031292" cy="4142172"/>
        </p:xfrm>
        <a:graphic>
          <a:graphicData uri="http://schemas.openxmlformats.org/drawingml/2006/table">
            <a:tbl>
              <a:tblPr firstRow="1" firstCol="1" bandRow="1">
                <a:tableStyleId>{5C22544A-7EE6-4342-B048-85BDC9FD1C3A}</a:tableStyleId>
              </a:tblPr>
              <a:tblGrid>
                <a:gridCol w="1128920">
                  <a:extLst>
                    <a:ext uri="{9D8B030D-6E8A-4147-A177-3AD203B41FA5}">
                      <a16:colId xmlns:a16="http://schemas.microsoft.com/office/drawing/2014/main" xmlns="" val="20000"/>
                    </a:ext>
                  </a:extLst>
                </a:gridCol>
                <a:gridCol w="1204182">
                  <a:extLst>
                    <a:ext uri="{9D8B030D-6E8A-4147-A177-3AD203B41FA5}">
                      <a16:colId xmlns:a16="http://schemas.microsoft.com/office/drawing/2014/main" xmlns="" val="20001"/>
                    </a:ext>
                  </a:extLst>
                </a:gridCol>
                <a:gridCol w="1917078">
                  <a:extLst>
                    <a:ext uri="{9D8B030D-6E8A-4147-A177-3AD203B41FA5}">
                      <a16:colId xmlns:a16="http://schemas.microsoft.com/office/drawing/2014/main" xmlns="" val="20002"/>
                    </a:ext>
                  </a:extLst>
                </a:gridCol>
                <a:gridCol w="4781112">
                  <a:extLst>
                    <a:ext uri="{9D8B030D-6E8A-4147-A177-3AD203B41FA5}">
                      <a16:colId xmlns:a16="http://schemas.microsoft.com/office/drawing/2014/main" xmlns="" val="20003"/>
                    </a:ext>
                  </a:extLst>
                </a:gridCol>
              </a:tblGrid>
              <a:tr h="400698">
                <a:tc>
                  <a:txBody>
                    <a:bodyPr/>
                    <a:lstStyle/>
                    <a:p>
                      <a:pPr algn="ctr">
                        <a:spcAft>
                          <a:spcPts val="0"/>
                        </a:spcAft>
                      </a:pPr>
                      <a:r>
                        <a:rPr lang="zh-CN" sz="1600" b="0" kern="100" dirty="0">
                          <a:solidFill>
                            <a:schemeClr val="tx1"/>
                          </a:solidFill>
                          <a:effectLst/>
                          <a:latin typeface="黑体" panose="02010609060101010101" pitchFamily="49" charset="-122"/>
                          <a:ea typeface="黑体" panose="02010609060101010101" pitchFamily="49" charset="-122"/>
                        </a:rPr>
                        <a:t>年份</a:t>
                      </a:r>
                      <a:endParaRPr lang="zh-CN" sz="1600" b="0" kern="100" dirty="0">
                        <a:solidFill>
                          <a:schemeClr val="tx1"/>
                        </a:solidFill>
                        <a:effectLst/>
                        <a:latin typeface="黑体" panose="02010609060101010101" pitchFamily="49" charset="-122"/>
                        <a:ea typeface="黑体" panose="02010609060101010101" pitchFamily="49" charset="-122"/>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黑体" panose="02010609060101010101" pitchFamily="49" charset="-122"/>
                          <a:ea typeface="黑体" panose="02010609060101010101" pitchFamily="49" charset="-122"/>
                        </a:rPr>
                        <a:t>奖项</a:t>
                      </a:r>
                      <a:endParaRPr lang="zh-CN" sz="1600" b="0" kern="100" dirty="0">
                        <a:solidFill>
                          <a:schemeClr val="tx1"/>
                        </a:solidFill>
                        <a:effectLst/>
                        <a:latin typeface="黑体" panose="02010609060101010101" pitchFamily="49" charset="-122"/>
                        <a:ea typeface="黑体" panose="02010609060101010101" pitchFamily="49" charset="-122"/>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黑体" panose="02010609060101010101" pitchFamily="49" charset="-122"/>
                          <a:ea typeface="黑体" panose="02010609060101010101" pitchFamily="49" charset="-122"/>
                        </a:rPr>
                        <a:t>学校</a:t>
                      </a:r>
                      <a:endParaRPr lang="zh-CN" sz="1600" b="0" kern="100" dirty="0">
                        <a:solidFill>
                          <a:schemeClr val="tx1"/>
                        </a:solidFill>
                        <a:effectLst/>
                        <a:latin typeface="黑体" panose="02010609060101010101" pitchFamily="49" charset="-122"/>
                        <a:ea typeface="黑体" panose="02010609060101010101" pitchFamily="49" charset="-122"/>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黑体" panose="02010609060101010101" pitchFamily="49" charset="-122"/>
                          <a:ea typeface="黑体" panose="02010609060101010101" pitchFamily="49" charset="-122"/>
                        </a:rPr>
                        <a:t>论文</a:t>
                      </a:r>
                      <a:endParaRPr lang="zh-CN" sz="1600" b="0" kern="100" dirty="0">
                        <a:solidFill>
                          <a:schemeClr val="tx1"/>
                        </a:solidFill>
                        <a:effectLst/>
                        <a:latin typeface="黑体" panose="02010609060101010101" pitchFamily="49" charset="-122"/>
                        <a:ea typeface="黑体" panose="02010609060101010101" pitchFamily="49" charset="-122"/>
                        <a:cs typeface="Times New Roman" panose="02020603050405020304"/>
                      </a:endParaRPr>
                    </a:p>
                  </a:txBody>
                  <a:tcPr marL="57733" marR="57733" marT="0" marB="0" anchor="ctr"/>
                </a:tc>
                <a:extLst>
                  <a:ext uri="{0D108BD9-81ED-4DB2-BD59-A6C34878D82A}">
                    <a16:rowId xmlns:a16="http://schemas.microsoft.com/office/drawing/2014/main" xmlns="" val="10000"/>
                  </a:ext>
                </a:extLst>
              </a:tr>
              <a:tr h="422547">
                <a:tc>
                  <a:txBody>
                    <a:bodyPr/>
                    <a:lstStyle/>
                    <a:p>
                      <a:pPr algn="ctr">
                        <a:spcAft>
                          <a:spcPts val="0"/>
                        </a:spcAft>
                      </a:pPr>
                      <a:r>
                        <a:rPr lang="en-US" sz="1600" b="0" kern="100" baseline="0" dirty="0">
                          <a:solidFill>
                            <a:schemeClr val="bg1"/>
                          </a:solidFill>
                          <a:effectLst/>
                          <a:latin typeface="+mn-ea"/>
                          <a:ea typeface="+mn-ea"/>
                        </a:rPr>
                        <a:t>2011</a:t>
                      </a:r>
                      <a:endParaRPr lang="zh-CN" sz="1600" b="0" kern="100" baseline="0" dirty="0">
                        <a:solidFill>
                          <a:schemeClr val="bg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一等奖</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北京工商大学</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北京市民</a:t>
                      </a:r>
                      <a:r>
                        <a:rPr lang="zh-CN" sz="1600" b="0" kern="100" dirty="0">
                          <a:solidFill>
                            <a:srgbClr val="FF0000"/>
                          </a:solidFill>
                          <a:effectLst/>
                          <a:latin typeface="+mn-ea"/>
                          <a:ea typeface="+mn-ea"/>
                        </a:rPr>
                        <a:t>自行车绿色出行</a:t>
                      </a:r>
                      <a:r>
                        <a:rPr lang="zh-CN" sz="1600" b="0" kern="100" dirty="0">
                          <a:solidFill>
                            <a:schemeClr val="tx1"/>
                          </a:solidFill>
                          <a:effectLst/>
                          <a:latin typeface="+mn-ea"/>
                          <a:ea typeface="+mn-ea"/>
                        </a:rPr>
                        <a:t>状况及意愿调查</a:t>
                      </a:r>
                      <a:endParaRPr lang="zh-CN" sz="1600" b="0" kern="100" dirty="0">
                        <a:solidFill>
                          <a:schemeClr val="tx1"/>
                        </a:solidFill>
                        <a:effectLst/>
                        <a:latin typeface="+mn-ea"/>
                        <a:ea typeface="+mn-ea"/>
                        <a:cs typeface="Times New Roman" panose="02020603050405020304"/>
                      </a:endParaRPr>
                    </a:p>
                  </a:txBody>
                  <a:tcPr marL="57733" marR="57733" marT="0" marB="0" anchor="ctr"/>
                </a:tc>
                <a:extLst>
                  <a:ext uri="{0D108BD9-81ED-4DB2-BD59-A6C34878D82A}">
                    <a16:rowId xmlns:a16="http://schemas.microsoft.com/office/drawing/2014/main" xmlns="" val="10002"/>
                  </a:ext>
                </a:extLst>
              </a:tr>
              <a:tr h="422547">
                <a:tc>
                  <a:txBody>
                    <a:bodyPr/>
                    <a:lstStyle/>
                    <a:p>
                      <a:pPr algn="ctr">
                        <a:spcAft>
                          <a:spcPts val="0"/>
                        </a:spcAft>
                      </a:pPr>
                      <a:r>
                        <a:rPr lang="en-US" sz="1600" b="0" kern="100" baseline="0" dirty="0">
                          <a:solidFill>
                            <a:schemeClr val="bg1"/>
                          </a:solidFill>
                          <a:effectLst/>
                          <a:latin typeface="+mn-ea"/>
                          <a:ea typeface="+mn-ea"/>
                        </a:rPr>
                        <a:t>2012</a:t>
                      </a:r>
                      <a:endParaRPr lang="zh-CN" sz="1600" b="0" kern="100" baseline="0" dirty="0">
                        <a:solidFill>
                          <a:schemeClr val="bg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特等奖</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中国传媒大学</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rgbClr val="FF0000"/>
                          </a:solidFill>
                          <a:effectLst/>
                          <a:latin typeface="+mn-ea"/>
                          <a:ea typeface="+mn-ea"/>
                        </a:rPr>
                        <a:t>北京地铁一号线满意度</a:t>
                      </a:r>
                      <a:r>
                        <a:rPr lang="zh-CN" sz="1600" b="0" kern="100" dirty="0">
                          <a:solidFill>
                            <a:schemeClr val="tx1"/>
                          </a:solidFill>
                          <a:effectLst/>
                          <a:latin typeface="+mn-ea"/>
                          <a:ea typeface="+mn-ea"/>
                        </a:rPr>
                        <a:t>调查</a:t>
                      </a:r>
                      <a:endParaRPr lang="zh-CN" sz="1600" b="0" kern="100" dirty="0">
                        <a:solidFill>
                          <a:schemeClr val="tx1"/>
                        </a:solidFill>
                        <a:effectLst/>
                        <a:latin typeface="+mn-ea"/>
                        <a:ea typeface="+mn-ea"/>
                        <a:cs typeface="Times New Roman" panose="02020603050405020304"/>
                      </a:endParaRPr>
                    </a:p>
                  </a:txBody>
                  <a:tcPr marL="57733" marR="57733" marT="0" marB="0" anchor="ctr"/>
                </a:tc>
                <a:extLst>
                  <a:ext uri="{0D108BD9-81ED-4DB2-BD59-A6C34878D82A}">
                    <a16:rowId xmlns:a16="http://schemas.microsoft.com/office/drawing/2014/main" xmlns="" val="10004"/>
                  </a:ext>
                </a:extLst>
              </a:tr>
              <a:tr h="523113">
                <a:tc>
                  <a:txBody>
                    <a:bodyPr/>
                    <a:lstStyle/>
                    <a:p>
                      <a:pPr algn="ctr">
                        <a:spcAft>
                          <a:spcPts val="0"/>
                        </a:spcAft>
                      </a:pPr>
                      <a:r>
                        <a:rPr lang="en-US" sz="1600" b="0" kern="100" baseline="0" dirty="0">
                          <a:solidFill>
                            <a:schemeClr val="bg1"/>
                          </a:solidFill>
                          <a:effectLst/>
                          <a:latin typeface="+mn-ea"/>
                          <a:ea typeface="+mn-ea"/>
                        </a:rPr>
                        <a:t>2013</a:t>
                      </a:r>
                      <a:endParaRPr lang="zh-CN" sz="1600" b="0" kern="100" baseline="0" dirty="0">
                        <a:solidFill>
                          <a:schemeClr val="bg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特等奖</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中国传媒大学</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北京市</a:t>
                      </a:r>
                      <a:r>
                        <a:rPr lang="zh-CN" sz="1600" b="0" kern="100" dirty="0">
                          <a:solidFill>
                            <a:srgbClr val="FF0000"/>
                          </a:solidFill>
                          <a:effectLst/>
                          <a:latin typeface="+mn-ea"/>
                          <a:ea typeface="+mn-ea"/>
                        </a:rPr>
                        <a:t>公共自行车租赁</a:t>
                      </a:r>
                      <a:r>
                        <a:rPr lang="zh-CN" sz="1600" b="0" kern="100" dirty="0">
                          <a:solidFill>
                            <a:schemeClr val="tx1"/>
                          </a:solidFill>
                          <a:effectLst/>
                          <a:latin typeface="+mn-ea"/>
                          <a:ea typeface="+mn-ea"/>
                        </a:rPr>
                        <a:t>发展现状及改善建议</a:t>
                      </a:r>
                      <a:endParaRPr lang="zh-CN" sz="1600" b="0" kern="100" dirty="0">
                        <a:solidFill>
                          <a:schemeClr val="tx1"/>
                        </a:solidFill>
                        <a:effectLst/>
                        <a:latin typeface="+mn-ea"/>
                        <a:ea typeface="+mn-ea"/>
                        <a:cs typeface="Times New Roman" panose="02020603050405020304"/>
                      </a:endParaRPr>
                    </a:p>
                  </a:txBody>
                  <a:tcPr marL="57733" marR="57733" marT="0" marB="0" anchor="ctr"/>
                </a:tc>
                <a:extLst>
                  <a:ext uri="{0D108BD9-81ED-4DB2-BD59-A6C34878D82A}">
                    <a16:rowId xmlns:a16="http://schemas.microsoft.com/office/drawing/2014/main" xmlns="" val="10006"/>
                  </a:ext>
                </a:extLst>
              </a:tr>
              <a:tr h="422547">
                <a:tc>
                  <a:txBody>
                    <a:bodyPr/>
                    <a:lstStyle/>
                    <a:p>
                      <a:pPr algn="ctr">
                        <a:spcAft>
                          <a:spcPts val="0"/>
                        </a:spcAft>
                      </a:pPr>
                      <a:r>
                        <a:rPr lang="en-US" sz="1600" b="0" kern="100" dirty="0">
                          <a:solidFill>
                            <a:schemeClr val="bg1"/>
                          </a:solidFill>
                          <a:effectLst/>
                          <a:latin typeface="+mn-ea"/>
                          <a:ea typeface="+mn-ea"/>
                        </a:rPr>
                        <a:t>2013</a:t>
                      </a:r>
                      <a:endParaRPr lang="zh-CN" sz="1600" b="0" kern="100" dirty="0">
                        <a:solidFill>
                          <a:schemeClr val="bg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特等奖</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北京工商大学</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北京地区网络对农村种植业影响的调查研究</a:t>
                      </a:r>
                      <a:endParaRPr lang="zh-CN" sz="1600" b="0" kern="100" dirty="0">
                        <a:solidFill>
                          <a:schemeClr val="tx1"/>
                        </a:solidFill>
                        <a:effectLst/>
                        <a:latin typeface="+mn-ea"/>
                        <a:ea typeface="+mn-ea"/>
                        <a:cs typeface="Times New Roman" panose="02020603050405020304"/>
                      </a:endParaRPr>
                    </a:p>
                  </a:txBody>
                  <a:tcPr marL="57733" marR="57733" marT="0" marB="0" anchor="ctr"/>
                </a:tc>
                <a:extLst>
                  <a:ext uri="{0D108BD9-81ED-4DB2-BD59-A6C34878D82A}">
                    <a16:rowId xmlns:a16="http://schemas.microsoft.com/office/drawing/2014/main" xmlns="" val="10007"/>
                  </a:ext>
                </a:extLst>
              </a:tr>
              <a:tr h="422547">
                <a:tc>
                  <a:txBody>
                    <a:bodyPr/>
                    <a:lstStyle/>
                    <a:p>
                      <a:pPr algn="ctr">
                        <a:spcAft>
                          <a:spcPts val="0"/>
                        </a:spcAft>
                      </a:pPr>
                      <a:r>
                        <a:rPr lang="en-US" sz="1600" b="0" kern="100" dirty="0">
                          <a:solidFill>
                            <a:schemeClr val="bg1"/>
                          </a:solidFill>
                          <a:effectLst/>
                          <a:latin typeface="+mn-ea"/>
                          <a:ea typeface="+mn-ea"/>
                        </a:rPr>
                        <a:t>2013</a:t>
                      </a:r>
                      <a:endParaRPr lang="zh-CN" sz="1600" b="0" kern="100" dirty="0">
                        <a:solidFill>
                          <a:schemeClr val="bg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特等奖</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北京城市学院</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关于北京</a:t>
                      </a:r>
                      <a:r>
                        <a:rPr lang="zh-CN" sz="1600" b="0" kern="100" dirty="0">
                          <a:solidFill>
                            <a:srgbClr val="FF0000"/>
                          </a:solidFill>
                          <a:effectLst/>
                          <a:latin typeface="+mn-ea"/>
                          <a:ea typeface="+mn-ea"/>
                        </a:rPr>
                        <a:t>老旧社区</a:t>
                      </a:r>
                      <a:r>
                        <a:rPr lang="zh-CN" sz="1600" b="0" kern="100" dirty="0" smtClean="0">
                          <a:solidFill>
                            <a:schemeClr val="tx1"/>
                          </a:solidFill>
                          <a:effectLst/>
                          <a:latin typeface="+mn-ea"/>
                          <a:ea typeface="+mn-ea"/>
                        </a:rPr>
                        <a:t>——</a:t>
                      </a:r>
                      <a:endParaRPr lang="en-US" altLang="zh-CN" sz="1600" b="0" kern="100" dirty="0" smtClean="0">
                        <a:solidFill>
                          <a:schemeClr val="tx1"/>
                        </a:solidFill>
                        <a:effectLst/>
                        <a:latin typeface="+mn-ea"/>
                        <a:ea typeface="+mn-ea"/>
                      </a:endParaRPr>
                    </a:p>
                    <a:p>
                      <a:pPr algn="ctr">
                        <a:spcAft>
                          <a:spcPts val="0"/>
                        </a:spcAft>
                      </a:pPr>
                      <a:r>
                        <a:rPr lang="zh-CN" sz="1600" b="0" kern="100" dirty="0" smtClean="0">
                          <a:solidFill>
                            <a:schemeClr val="tx1"/>
                          </a:solidFill>
                          <a:effectLst/>
                          <a:latin typeface="+mn-ea"/>
                          <a:ea typeface="+mn-ea"/>
                        </a:rPr>
                        <a:t>卢沟桥</a:t>
                      </a:r>
                      <a:r>
                        <a:rPr lang="zh-CN" sz="1600" b="0" kern="100" dirty="0">
                          <a:solidFill>
                            <a:schemeClr val="tx1"/>
                          </a:solidFill>
                          <a:effectLst/>
                          <a:latin typeface="+mn-ea"/>
                          <a:ea typeface="+mn-ea"/>
                        </a:rPr>
                        <a:t>晓月苑社区现状的调查报告</a:t>
                      </a:r>
                      <a:endParaRPr lang="zh-CN" sz="1600" b="0" kern="100" dirty="0">
                        <a:solidFill>
                          <a:schemeClr val="tx1"/>
                        </a:solidFill>
                        <a:effectLst/>
                        <a:latin typeface="+mn-ea"/>
                        <a:ea typeface="+mn-ea"/>
                        <a:cs typeface="Times New Roman" panose="02020603050405020304"/>
                      </a:endParaRPr>
                    </a:p>
                  </a:txBody>
                  <a:tcPr marL="57733" marR="57733" marT="0" marB="0" anchor="ctr"/>
                </a:tc>
              </a:tr>
              <a:tr h="422547">
                <a:tc>
                  <a:txBody>
                    <a:bodyPr/>
                    <a:lstStyle/>
                    <a:p>
                      <a:pPr algn="ctr">
                        <a:spcAft>
                          <a:spcPts val="0"/>
                        </a:spcAft>
                      </a:pPr>
                      <a:r>
                        <a:rPr lang="en-US" sz="1600" b="0" kern="100" dirty="0">
                          <a:solidFill>
                            <a:schemeClr val="bg1"/>
                          </a:solidFill>
                          <a:effectLst/>
                          <a:latin typeface="+mn-ea"/>
                          <a:ea typeface="+mn-ea"/>
                        </a:rPr>
                        <a:t>2014</a:t>
                      </a:r>
                      <a:endParaRPr lang="zh-CN" sz="1600" b="0" kern="100" dirty="0">
                        <a:solidFill>
                          <a:schemeClr val="bg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特等奖</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北方工业大学</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rgbClr val="FF0000"/>
                          </a:solidFill>
                          <a:effectLst/>
                          <a:latin typeface="+mn-ea"/>
                          <a:ea typeface="+mn-ea"/>
                        </a:rPr>
                        <a:t>北京市公共自行车设置与使用研究</a:t>
                      </a:r>
                      <a:endParaRPr lang="en-US" altLang="zh-CN" sz="1600" b="0" kern="100" dirty="0">
                        <a:solidFill>
                          <a:srgbClr val="FF0000"/>
                        </a:solidFill>
                        <a:effectLst/>
                        <a:latin typeface="+mn-ea"/>
                        <a:ea typeface="+mn-ea"/>
                      </a:endParaRPr>
                    </a:p>
                    <a:p>
                      <a:pPr algn="ctr">
                        <a:spcAft>
                          <a:spcPts val="0"/>
                        </a:spcAft>
                      </a:pPr>
                      <a:r>
                        <a:rPr lang="zh-CN" sz="1600" b="0" kern="100" dirty="0">
                          <a:solidFill>
                            <a:srgbClr val="FF0000"/>
                          </a:solidFill>
                          <a:effectLst/>
                          <a:latin typeface="+mn-ea"/>
                          <a:ea typeface="+mn-ea"/>
                        </a:rPr>
                        <a:t>——以石景山八角地区为例</a:t>
                      </a:r>
                      <a:endParaRPr lang="zh-CN" sz="1600" b="0" kern="100" dirty="0">
                        <a:solidFill>
                          <a:srgbClr val="FF0000"/>
                        </a:solidFill>
                        <a:effectLst/>
                        <a:latin typeface="+mn-ea"/>
                        <a:ea typeface="+mn-ea"/>
                        <a:cs typeface="Times New Roman" panose="02020603050405020304"/>
                      </a:endParaRPr>
                    </a:p>
                  </a:txBody>
                  <a:tcPr marL="57733" marR="57733" marT="0" marB="0" anchor="ctr"/>
                </a:tc>
              </a:tr>
              <a:tr h="422547">
                <a:tc>
                  <a:txBody>
                    <a:bodyPr/>
                    <a:lstStyle/>
                    <a:p>
                      <a:pPr algn="ctr">
                        <a:spcAft>
                          <a:spcPts val="0"/>
                        </a:spcAft>
                      </a:pPr>
                      <a:r>
                        <a:rPr lang="en-US" sz="1600" b="0" kern="100" dirty="0">
                          <a:solidFill>
                            <a:schemeClr val="bg1"/>
                          </a:solidFill>
                          <a:effectLst/>
                          <a:latin typeface="+mn-ea"/>
                          <a:ea typeface="+mn-ea"/>
                        </a:rPr>
                        <a:t>2014</a:t>
                      </a:r>
                      <a:endParaRPr lang="zh-CN" sz="1600" b="0" kern="100" dirty="0">
                        <a:solidFill>
                          <a:schemeClr val="bg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特等奖</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北京农学院</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北京市</a:t>
                      </a:r>
                      <a:r>
                        <a:rPr lang="zh-CN" sz="1600" b="0" kern="100" dirty="0">
                          <a:solidFill>
                            <a:srgbClr val="FF0000"/>
                          </a:solidFill>
                          <a:effectLst/>
                          <a:latin typeface="+mn-ea"/>
                          <a:ea typeface="+mn-ea"/>
                        </a:rPr>
                        <a:t>社区青年汇</a:t>
                      </a:r>
                      <a:r>
                        <a:rPr lang="zh-CN" sz="1600" b="0" kern="100" dirty="0">
                          <a:solidFill>
                            <a:schemeClr val="tx1"/>
                          </a:solidFill>
                          <a:effectLst/>
                          <a:latin typeface="+mn-ea"/>
                          <a:ea typeface="+mn-ea"/>
                        </a:rPr>
                        <a:t>专职社工队伍发展</a:t>
                      </a:r>
                      <a:r>
                        <a:rPr lang="zh-CN" sz="1600" b="0" kern="100" dirty="0" smtClean="0">
                          <a:solidFill>
                            <a:schemeClr val="tx1"/>
                          </a:solidFill>
                          <a:effectLst/>
                          <a:latin typeface="+mn-ea"/>
                          <a:ea typeface="+mn-ea"/>
                        </a:rPr>
                        <a:t>研究</a:t>
                      </a:r>
                      <a:endParaRPr lang="en-US" altLang="zh-CN" sz="1600" b="0" kern="100" dirty="0" smtClean="0">
                        <a:solidFill>
                          <a:schemeClr val="tx1"/>
                        </a:solidFill>
                        <a:effectLst/>
                        <a:latin typeface="+mn-ea"/>
                        <a:ea typeface="+mn-ea"/>
                      </a:endParaRPr>
                    </a:p>
                    <a:p>
                      <a:pPr algn="ctr">
                        <a:spcAft>
                          <a:spcPts val="0"/>
                        </a:spcAft>
                      </a:pPr>
                      <a:r>
                        <a:rPr lang="zh-CN" sz="1600" b="0" kern="100" dirty="0" smtClean="0">
                          <a:solidFill>
                            <a:schemeClr val="tx1"/>
                          </a:solidFill>
                          <a:effectLst/>
                          <a:latin typeface="+mn-ea"/>
                          <a:ea typeface="+mn-ea"/>
                        </a:rPr>
                        <a:t>——</a:t>
                      </a:r>
                      <a:r>
                        <a:rPr lang="zh-CN" sz="1600" b="0" kern="100" dirty="0">
                          <a:solidFill>
                            <a:schemeClr val="tx1"/>
                          </a:solidFill>
                          <a:effectLst/>
                          <a:latin typeface="+mn-ea"/>
                          <a:ea typeface="+mn-ea"/>
                        </a:rPr>
                        <a:t>基于北京市昌平区的调查</a:t>
                      </a:r>
                      <a:endParaRPr lang="zh-CN" sz="1600" b="0" kern="100" dirty="0">
                        <a:solidFill>
                          <a:schemeClr val="tx1"/>
                        </a:solidFill>
                        <a:effectLst/>
                        <a:latin typeface="+mn-ea"/>
                        <a:ea typeface="+mn-ea"/>
                        <a:cs typeface="Times New Roman" panose="02020603050405020304"/>
                      </a:endParaRPr>
                    </a:p>
                  </a:txBody>
                  <a:tcPr marL="57733" marR="57733" marT="0" marB="0" anchor="ctr"/>
                </a:tc>
              </a:tr>
              <a:tr h="422547">
                <a:tc>
                  <a:txBody>
                    <a:bodyPr/>
                    <a:lstStyle/>
                    <a:p>
                      <a:pPr algn="ctr">
                        <a:spcAft>
                          <a:spcPts val="0"/>
                        </a:spcAft>
                      </a:pPr>
                      <a:r>
                        <a:rPr lang="en-US" sz="1600" b="0" kern="100" dirty="0">
                          <a:solidFill>
                            <a:schemeClr val="bg1"/>
                          </a:solidFill>
                          <a:effectLst/>
                          <a:latin typeface="+mn-ea"/>
                          <a:ea typeface="+mn-ea"/>
                        </a:rPr>
                        <a:t>2017</a:t>
                      </a:r>
                      <a:endParaRPr lang="zh-CN" sz="1600" b="0" kern="100" dirty="0">
                        <a:solidFill>
                          <a:schemeClr val="bg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特等奖</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中国矿业大学</a:t>
                      </a:r>
                      <a:endParaRPr lang="zh-CN" sz="1600" b="0" kern="100" dirty="0">
                        <a:solidFill>
                          <a:schemeClr val="tx1"/>
                        </a:solidFill>
                        <a:effectLst/>
                        <a:latin typeface="+mn-ea"/>
                        <a:ea typeface="+mn-ea"/>
                        <a:cs typeface="Times New Roman" panose="02020603050405020304"/>
                      </a:endParaRPr>
                    </a:p>
                  </a:txBody>
                  <a:tcPr marL="57733" marR="57733" marT="0" marB="0" anchor="ctr"/>
                </a:tc>
                <a:tc>
                  <a:txBody>
                    <a:bodyPr/>
                    <a:lstStyle/>
                    <a:p>
                      <a:pPr algn="ctr">
                        <a:spcAft>
                          <a:spcPts val="0"/>
                        </a:spcAft>
                      </a:pPr>
                      <a:r>
                        <a:rPr lang="zh-CN" sz="1600" b="0" kern="100" dirty="0">
                          <a:solidFill>
                            <a:schemeClr val="tx1"/>
                          </a:solidFill>
                          <a:effectLst/>
                          <a:latin typeface="+mn-ea"/>
                          <a:ea typeface="+mn-ea"/>
                        </a:rPr>
                        <a:t>“一刻钟社区服务圈”建设</a:t>
                      </a:r>
                      <a:r>
                        <a:rPr lang="zh-CN" sz="1600" b="0" kern="100" dirty="0" smtClean="0">
                          <a:solidFill>
                            <a:schemeClr val="tx1"/>
                          </a:solidFill>
                          <a:effectLst/>
                          <a:latin typeface="+mn-ea"/>
                          <a:ea typeface="+mn-ea"/>
                        </a:rPr>
                        <a:t>下</a:t>
                      </a:r>
                      <a:r>
                        <a:rPr lang="zh-CN" sz="1600" b="0" kern="100" dirty="0" smtClean="0">
                          <a:solidFill>
                            <a:srgbClr val="FF0000"/>
                          </a:solidFill>
                          <a:effectLst/>
                          <a:latin typeface="+mn-ea"/>
                          <a:ea typeface="+mn-ea"/>
                        </a:rPr>
                        <a:t>养老</a:t>
                      </a:r>
                      <a:r>
                        <a:rPr lang="zh-CN" sz="1600" b="0" kern="100" dirty="0">
                          <a:solidFill>
                            <a:srgbClr val="FF0000"/>
                          </a:solidFill>
                          <a:effectLst/>
                          <a:latin typeface="+mn-ea"/>
                          <a:ea typeface="+mn-ea"/>
                        </a:rPr>
                        <a:t>模式</a:t>
                      </a:r>
                      <a:r>
                        <a:rPr lang="zh-CN" sz="1600" b="0" kern="100" dirty="0">
                          <a:solidFill>
                            <a:schemeClr val="tx1"/>
                          </a:solidFill>
                          <a:effectLst/>
                          <a:latin typeface="+mn-ea"/>
                          <a:ea typeface="+mn-ea"/>
                        </a:rPr>
                        <a:t>探究与思考——以北京市大栅栏街道为例</a:t>
                      </a:r>
                      <a:endParaRPr lang="zh-CN" sz="1600" b="0" kern="100" dirty="0">
                        <a:solidFill>
                          <a:schemeClr val="tx1"/>
                        </a:solidFill>
                        <a:effectLst/>
                        <a:latin typeface="+mn-ea"/>
                        <a:ea typeface="+mn-ea"/>
                        <a:cs typeface="Times New Roman" panose="02020603050405020304"/>
                      </a:endParaRPr>
                    </a:p>
                  </a:txBody>
                  <a:tcPr marL="57733" marR="57733" marT="0" marB="0" anchor="ctr"/>
                </a:tc>
              </a:tr>
            </a:tbl>
          </a:graphicData>
        </a:graphic>
      </p:graphicFrame>
    </p:spTree>
    <p:extLst>
      <p:ext uri="{BB962C8B-B14F-4D97-AF65-F5344CB8AC3E}">
        <p14:creationId xmlns:p14="http://schemas.microsoft.com/office/powerpoint/2010/main" val="155306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latin typeface="Calibri" panose="020F0502020204030204"/>
            </a:endParaRPr>
          </a:p>
        </p:txBody>
      </p:sp>
      <p:sp>
        <p:nvSpPr>
          <p:cNvPr id="8" name="文本框 32"/>
          <p:cNvSpPr txBox="1"/>
          <p:nvPr/>
        </p:nvSpPr>
        <p:spPr>
          <a:xfrm>
            <a:off x="107504" y="72453"/>
            <a:ext cx="7704856" cy="46037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三</a:t>
            </a:r>
            <a:r>
              <a:rPr lang="zh-CN" altLang="en-US" sz="2400" b="1" kern="0" dirty="0" smtClean="0">
                <a:solidFill>
                  <a:prstClr val="white"/>
                </a:solidFill>
                <a:latin typeface="微软雅黑" panose="020B0503020204020204" pitchFamily="34" charset="-122"/>
                <a:ea typeface="微软雅黑" panose="020B0503020204020204" pitchFamily="34" charset="-122"/>
              </a:rPr>
              <a:t>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10"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格 5"/>
          <p:cNvGraphicFramePr>
            <a:graphicFrameLocks noGrp="1"/>
          </p:cNvGraphicFramePr>
          <p:nvPr>
            <p:extLst>
              <p:ext uri="{D42A27DB-BD31-4B8C-83A1-F6EECF244321}">
                <p14:modId xmlns:p14="http://schemas.microsoft.com/office/powerpoint/2010/main" val="3983299435"/>
              </p:ext>
            </p:extLst>
          </p:nvPr>
        </p:nvGraphicFramePr>
        <p:xfrm>
          <a:off x="143508" y="841276"/>
          <a:ext cx="8856984" cy="4091144"/>
        </p:xfrm>
        <a:graphic>
          <a:graphicData uri="http://schemas.openxmlformats.org/drawingml/2006/table">
            <a:tbl>
              <a:tblPr firstRow="1" firstCol="1" bandRow="1">
                <a:tableStyleId>{5C22544A-7EE6-4342-B048-85BDC9FD1C3A}</a:tableStyleId>
              </a:tblPr>
              <a:tblGrid>
                <a:gridCol w="1273204">
                  <a:extLst>
                    <a:ext uri="{9D8B030D-6E8A-4147-A177-3AD203B41FA5}">
                      <a16:colId xmlns:a16="http://schemas.microsoft.com/office/drawing/2014/main" xmlns="" val="20000"/>
                    </a:ext>
                  </a:extLst>
                </a:gridCol>
                <a:gridCol w="1031052">
                  <a:extLst>
                    <a:ext uri="{9D8B030D-6E8A-4147-A177-3AD203B41FA5}">
                      <a16:colId xmlns:a16="http://schemas.microsoft.com/office/drawing/2014/main" xmlns="" val="20001"/>
                    </a:ext>
                  </a:extLst>
                </a:gridCol>
                <a:gridCol w="1813519">
                  <a:extLst>
                    <a:ext uri="{9D8B030D-6E8A-4147-A177-3AD203B41FA5}">
                      <a16:colId xmlns:a16="http://schemas.microsoft.com/office/drawing/2014/main" xmlns="" val="20002"/>
                    </a:ext>
                  </a:extLst>
                </a:gridCol>
                <a:gridCol w="4739209">
                  <a:extLst>
                    <a:ext uri="{9D8B030D-6E8A-4147-A177-3AD203B41FA5}">
                      <a16:colId xmlns:a16="http://schemas.microsoft.com/office/drawing/2014/main" xmlns="" val="20003"/>
                    </a:ext>
                  </a:extLst>
                </a:gridCol>
              </a:tblGrid>
              <a:tr h="504000">
                <a:tc>
                  <a:txBody>
                    <a:bodyPr/>
                    <a:lstStyle/>
                    <a:p>
                      <a:pPr algn="ctr">
                        <a:spcAft>
                          <a:spcPts val="0"/>
                        </a:spcAft>
                      </a:pPr>
                      <a:r>
                        <a:rPr lang="zh-CN" sz="1600" b="0" kern="100" dirty="0">
                          <a:solidFill>
                            <a:schemeClr val="tx1"/>
                          </a:solidFill>
                          <a:effectLst/>
                          <a:latin typeface="黑体" panose="02010609060101010101" pitchFamily="49" charset="-122"/>
                          <a:ea typeface="黑体" panose="02010609060101010101" pitchFamily="49" charset="-122"/>
                        </a:rPr>
                        <a:t>年份</a:t>
                      </a:r>
                      <a:endParaRPr lang="zh-CN" sz="1600" b="0" kern="100" dirty="0">
                        <a:solidFill>
                          <a:schemeClr val="tx1"/>
                        </a:solidFill>
                        <a:effectLst/>
                        <a:latin typeface="黑体" panose="02010609060101010101" pitchFamily="49" charset="-122"/>
                        <a:ea typeface="黑体"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黑体" panose="02010609060101010101" pitchFamily="49" charset="-122"/>
                          <a:ea typeface="黑体" panose="02010609060101010101" pitchFamily="49" charset="-122"/>
                        </a:rPr>
                        <a:t>奖项</a:t>
                      </a:r>
                      <a:endParaRPr lang="zh-CN" sz="1600" b="0" kern="100" dirty="0">
                        <a:solidFill>
                          <a:schemeClr val="tx1"/>
                        </a:solidFill>
                        <a:effectLst/>
                        <a:latin typeface="黑体" panose="02010609060101010101" pitchFamily="49" charset="-122"/>
                        <a:ea typeface="黑体"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黑体" panose="02010609060101010101" pitchFamily="49" charset="-122"/>
                          <a:ea typeface="黑体" panose="02010609060101010101" pitchFamily="49" charset="-122"/>
                        </a:rPr>
                        <a:t>学校</a:t>
                      </a:r>
                      <a:endParaRPr lang="zh-CN" sz="1600" b="0" kern="100" dirty="0">
                        <a:solidFill>
                          <a:schemeClr val="tx1"/>
                        </a:solidFill>
                        <a:effectLst/>
                        <a:latin typeface="黑体" panose="02010609060101010101" pitchFamily="49" charset="-122"/>
                        <a:ea typeface="黑体"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黑体" panose="02010609060101010101" pitchFamily="49" charset="-122"/>
                          <a:ea typeface="黑体" panose="02010609060101010101" pitchFamily="49" charset="-122"/>
                        </a:rPr>
                        <a:t>论文</a:t>
                      </a:r>
                      <a:endParaRPr lang="zh-CN" sz="1600" b="0" kern="100" dirty="0">
                        <a:solidFill>
                          <a:schemeClr val="tx1"/>
                        </a:solidFill>
                        <a:effectLst/>
                        <a:latin typeface="黑体" panose="02010609060101010101" pitchFamily="49" charset="-122"/>
                        <a:ea typeface="黑体"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0"/>
                  </a:ext>
                </a:extLst>
              </a:tr>
              <a:tr h="43200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2009</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一等奖</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中国人民大学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rgbClr val="FF0000"/>
                          </a:solidFill>
                          <a:effectLst/>
                          <a:latin typeface="仿宋" panose="02010609060101010101" pitchFamily="49" charset="-122"/>
                          <a:ea typeface="仿宋" panose="02010609060101010101" pitchFamily="49" charset="-122"/>
                        </a:rPr>
                        <a:t>大学生志愿者</a:t>
                      </a:r>
                      <a:r>
                        <a:rPr lang="zh-CN" sz="1600" b="0" kern="100" dirty="0">
                          <a:solidFill>
                            <a:schemeClr val="tx1"/>
                          </a:solidFill>
                          <a:effectLst/>
                          <a:latin typeface="仿宋" panose="02010609060101010101" pitchFamily="49" charset="-122"/>
                          <a:ea typeface="仿宋" panose="02010609060101010101" pitchFamily="49" charset="-122"/>
                        </a:rPr>
                        <a:t>事业可持续性调研</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1"/>
                  </a:ext>
                </a:extLst>
              </a:tr>
              <a:tr h="43200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2010</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一等奖</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中国人民大学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肩负历史新使命，在</a:t>
                      </a:r>
                      <a:r>
                        <a:rPr lang="zh-CN" sz="1600" b="0" kern="100" dirty="0">
                          <a:solidFill>
                            <a:srgbClr val="FF0000"/>
                          </a:solidFill>
                          <a:effectLst/>
                          <a:latin typeface="仿宋" panose="02010609060101010101" pitchFamily="49" charset="-122"/>
                          <a:ea typeface="仿宋" panose="02010609060101010101" pitchFamily="49" charset="-122"/>
                        </a:rPr>
                        <a:t>志愿服务</a:t>
                      </a:r>
                      <a:r>
                        <a:rPr lang="zh-CN" sz="1600" b="0" kern="100" dirty="0">
                          <a:solidFill>
                            <a:schemeClr val="tx1"/>
                          </a:solidFill>
                          <a:effectLst/>
                          <a:latin typeface="仿宋" panose="02010609060101010101" pitchFamily="49" charset="-122"/>
                          <a:ea typeface="仿宋" panose="02010609060101010101" pitchFamily="49" charset="-122"/>
                        </a:rPr>
                        <a:t>中实现人生价值</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2"/>
                  </a:ext>
                </a:extLst>
              </a:tr>
              <a:tr h="43200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2011</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一等奖</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北京科技大学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大学生“</a:t>
                      </a:r>
                      <a:r>
                        <a:rPr lang="zh-CN" sz="1600" b="0" kern="100" dirty="0">
                          <a:solidFill>
                            <a:srgbClr val="FF0000"/>
                          </a:solidFill>
                          <a:effectLst/>
                          <a:latin typeface="仿宋" panose="02010609060101010101" pitchFamily="49" charset="-122"/>
                          <a:ea typeface="仿宋" panose="02010609060101010101" pitchFamily="49" charset="-122"/>
                        </a:rPr>
                        <a:t>三下乡</a:t>
                      </a:r>
                      <a:r>
                        <a:rPr lang="zh-CN" sz="1600" b="0" kern="100" dirty="0">
                          <a:solidFill>
                            <a:schemeClr val="tx1"/>
                          </a:solidFill>
                          <a:effectLst/>
                          <a:latin typeface="仿宋" panose="02010609060101010101" pitchFamily="49" charset="-122"/>
                          <a:ea typeface="仿宋" panose="02010609060101010101" pitchFamily="49" charset="-122"/>
                        </a:rPr>
                        <a:t>”的实际效果和完善</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3"/>
                  </a:ext>
                </a:extLst>
              </a:tr>
              <a:tr h="686887">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2013</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特等奖</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北京科技大学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基于</a:t>
                      </a:r>
                      <a:r>
                        <a:rPr lang="zh-CN" sz="1600" b="0" kern="100" dirty="0">
                          <a:solidFill>
                            <a:srgbClr val="FF0000"/>
                          </a:solidFill>
                          <a:effectLst/>
                          <a:latin typeface="仿宋" panose="02010609060101010101" pitchFamily="49" charset="-122"/>
                          <a:ea typeface="仿宋" panose="02010609060101010101" pitchFamily="49" charset="-122"/>
                        </a:rPr>
                        <a:t>高校公益社团</a:t>
                      </a:r>
                      <a:r>
                        <a:rPr lang="zh-CN" sz="1600" b="0" kern="100" dirty="0">
                          <a:solidFill>
                            <a:schemeClr val="tx1"/>
                          </a:solidFill>
                          <a:effectLst/>
                          <a:latin typeface="仿宋" panose="02010609060101010101" pitchFamily="49" charset="-122"/>
                          <a:ea typeface="仿宋" panose="02010609060101010101" pitchFamily="49" charset="-122"/>
                        </a:rPr>
                        <a:t>的社会实践长效机制研究</a:t>
                      </a:r>
                      <a:endParaRPr lang="en-US" altLang="zh-CN" sz="1600" b="0" kern="100" dirty="0">
                        <a:solidFill>
                          <a:schemeClr val="tx1"/>
                        </a:solidFill>
                        <a:effectLst/>
                        <a:latin typeface="仿宋" panose="02010609060101010101" pitchFamily="49" charset="-122"/>
                        <a:ea typeface="仿宋" panose="02010609060101010101" pitchFamily="49" charset="-122"/>
                      </a:endParaRPr>
                    </a:p>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——以北京高校为例</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5"/>
                  </a:ext>
                </a:extLst>
              </a:tr>
              <a:tr h="43200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2014</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特等奖</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北京航空航天大学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不同地区</a:t>
                      </a:r>
                      <a:r>
                        <a:rPr lang="zh-CN" sz="1600" b="0" kern="100" dirty="0">
                          <a:solidFill>
                            <a:srgbClr val="FF0000"/>
                          </a:solidFill>
                          <a:effectLst/>
                          <a:latin typeface="仿宋" panose="02010609060101010101" pitchFamily="49" charset="-122"/>
                          <a:ea typeface="仿宋" panose="02010609060101010101" pitchFamily="49" charset="-122"/>
                        </a:rPr>
                        <a:t>高校助学制</a:t>
                      </a:r>
                      <a:r>
                        <a:rPr lang="zh-CN" sz="1600" b="0" kern="100" dirty="0">
                          <a:solidFill>
                            <a:schemeClr val="tx1"/>
                          </a:solidFill>
                          <a:effectLst/>
                          <a:latin typeface="仿宋" panose="02010609060101010101" pitchFamily="49" charset="-122"/>
                          <a:ea typeface="仿宋" panose="02010609060101010101" pitchFamily="49" charset="-122"/>
                        </a:rPr>
                        <a:t>度对经济困难生的影响分析</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6"/>
                  </a:ext>
                </a:extLst>
              </a:tr>
              <a:tr h="48537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2017</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a:solidFill>
                            <a:schemeClr val="tx1"/>
                          </a:solidFill>
                          <a:effectLst/>
                          <a:latin typeface="仿宋" panose="02010609060101010101" pitchFamily="49" charset="-122"/>
                          <a:ea typeface="仿宋" panose="02010609060101010101" pitchFamily="49" charset="-122"/>
                        </a:rPr>
                        <a:t>特等奖</a:t>
                      </a:r>
                      <a:endParaRPr lang="zh-CN" sz="1600" b="0" kern="10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北京林业大学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a:t>
                      </a:r>
                      <a:r>
                        <a:rPr lang="en-US" sz="1600" b="0" kern="100" dirty="0">
                          <a:solidFill>
                            <a:schemeClr val="tx1"/>
                          </a:solidFill>
                          <a:effectLst/>
                          <a:latin typeface="仿宋" panose="02010609060101010101" pitchFamily="49" charset="-122"/>
                          <a:ea typeface="仿宋" panose="02010609060101010101" pitchFamily="49" charset="-122"/>
                        </a:rPr>
                        <a:t>95</a:t>
                      </a:r>
                      <a:r>
                        <a:rPr lang="zh-CN" sz="1600" b="0" kern="100" dirty="0">
                          <a:solidFill>
                            <a:schemeClr val="tx1"/>
                          </a:solidFill>
                          <a:effectLst/>
                          <a:latin typeface="仿宋" panose="02010609060101010101" pitchFamily="49" charset="-122"/>
                          <a:ea typeface="仿宋" panose="02010609060101010101" pitchFamily="49" charset="-122"/>
                        </a:rPr>
                        <a:t>后”大学生马克思主义理论素养调查研究</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7"/>
                  </a:ext>
                </a:extLst>
              </a:tr>
              <a:tr h="686887">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2017</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a:solidFill>
                            <a:schemeClr val="tx1"/>
                          </a:solidFill>
                          <a:effectLst/>
                          <a:latin typeface="仿宋" panose="02010609060101010101" pitchFamily="49" charset="-122"/>
                          <a:ea typeface="仿宋" panose="02010609060101010101" pitchFamily="49" charset="-122"/>
                        </a:rPr>
                        <a:t>特等奖</a:t>
                      </a:r>
                      <a:endParaRPr lang="zh-CN" sz="1600" b="0" kern="10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北方工业大学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社交媒体，让我欢喜让我</a:t>
                      </a:r>
                      <a:r>
                        <a:rPr lang="zh-CN" sz="1600" b="0" kern="100" dirty="0" smtClean="0">
                          <a:solidFill>
                            <a:schemeClr val="tx1"/>
                          </a:solidFill>
                          <a:effectLst/>
                          <a:latin typeface="仿宋" panose="02010609060101010101" pitchFamily="49" charset="-122"/>
                          <a:ea typeface="仿宋" panose="02010609060101010101" pitchFamily="49" charset="-122"/>
                        </a:rPr>
                        <a:t>忧——</a:t>
                      </a:r>
                      <a:r>
                        <a:rPr lang="zh-CN" sz="1600" b="0" kern="100" dirty="0">
                          <a:solidFill>
                            <a:schemeClr val="tx1"/>
                          </a:solidFill>
                          <a:effectLst/>
                          <a:latin typeface="仿宋" panose="02010609060101010101" pitchFamily="49" charset="-122"/>
                          <a:ea typeface="仿宋" panose="02010609060101010101" pitchFamily="49" charset="-122"/>
                        </a:rPr>
                        <a:t>北方工业大学学生微信、人人网</a:t>
                      </a:r>
                      <a:r>
                        <a:rPr lang="zh-CN" sz="1600" b="0" kern="100" dirty="0">
                          <a:solidFill>
                            <a:srgbClr val="FF0000"/>
                          </a:solidFill>
                          <a:effectLst/>
                          <a:latin typeface="仿宋" panose="02010609060101010101" pitchFamily="49" charset="-122"/>
                          <a:ea typeface="仿宋" panose="02010609060101010101" pitchFamily="49" charset="-122"/>
                        </a:rPr>
                        <a:t>社交媒体调查</a:t>
                      </a:r>
                      <a:r>
                        <a:rPr lang="zh-CN" sz="1600" b="0" kern="100" dirty="0">
                          <a:solidFill>
                            <a:schemeClr val="tx1"/>
                          </a:solidFill>
                          <a:effectLst/>
                          <a:latin typeface="仿宋" panose="02010609060101010101" pitchFamily="49" charset="-122"/>
                          <a:ea typeface="仿宋" panose="02010609060101010101" pitchFamily="49" charset="-122"/>
                        </a:rPr>
                        <a:t>报告</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43405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latin typeface="Calibri" panose="020F0502020204030204"/>
            </a:endParaRPr>
          </a:p>
        </p:txBody>
      </p:sp>
      <p:sp>
        <p:nvSpPr>
          <p:cNvPr id="8" name="文本框 32"/>
          <p:cNvSpPr txBox="1"/>
          <p:nvPr/>
        </p:nvSpPr>
        <p:spPr>
          <a:xfrm>
            <a:off x="107504" y="72453"/>
            <a:ext cx="7704856" cy="46037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三</a:t>
            </a:r>
            <a:r>
              <a:rPr lang="zh-CN" altLang="en-US" sz="2400" b="1" kern="0" dirty="0" smtClean="0">
                <a:solidFill>
                  <a:prstClr val="white"/>
                </a:solidFill>
                <a:latin typeface="微软雅黑" panose="020B0503020204020204" pitchFamily="34" charset="-122"/>
                <a:ea typeface="微软雅黑" panose="020B0503020204020204" pitchFamily="34" charset="-122"/>
              </a:rPr>
              <a:t>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10"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格 5"/>
          <p:cNvGraphicFramePr>
            <a:graphicFrameLocks noGrp="1"/>
          </p:cNvGraphicFramePr>
          <p:nvPr>
            <p:extLst>
              <p:ext uri="{D42A27DB-BD31-4B8C-83A1-F6EECF244321}">
                <p14:modId xmlns:p14="http://schemas.microsoft.com/office/powerpoint/2010/main" val="1333419440"/>
              </p:ext>
            </p:extLst>
          </p:nvPr>
        </p:nvGraphicFramePr>
        <p:xfrm>
          <a:off x="102195" y="622867"/>
          <a:ext cx="8859686" cy="4484834"/>
        </p:xfrm>
        <a:graphic>
          <a:graphicData uri="http://schemas.openxmlformats.org/drawingml/2006/table">
            <a:tbl>
              <a:tblPr firstRow="1" firstCol="1" bandRow="1">
                <a:tableStyleId>{5C22544A-7EE6-4342-B048-85BDC9FD1C3A}</a:tableStyleId>
              </a:tblPr>
              <a:tblGrid>
                <a:gridCol w="948931">
                  <a:extLst>
                    <a:ext uri="{9D8B030D-6E8A-4147-A177-3AD203B41FA5}">
                      <a16:colId xmlns:a16="http://schemas.microsoft.com/office/drawing/2014/main" xmlns="" val="20000"/>
                    </a:ext>
                  </a:extLst>
                </a:gridCol>
                <a:gridCol w="1016060">
                  <a:extLst>
                    <a:ext uri="{9D8B030D-6E8A-4147-A177-3AD203B41FA5}">
                      <a16:colId xmlns:a16="http://schemas.microsoft.com/office/drawing/2014/main" xmlns="" val="20001"/>
                    </a:ext>
                  </a:extLst>
                </a:gridCol>
                <a:gridCol w="1886969">
                  <a:extLst>
                    <a:ext uri="{9D8B030D-6E8A-4147-A177-3AD203B41FA5}">
                      <a16:colId xmlns:a16="http://schemas.microsoft.com/office/drawing/2014/main" xmlns="" val="20002"/>
                    </a:ext>
                  </a:extLst>
                </a:gridCol>
                <a:gridCol w="5007726">
                  <a:extLst>
                    <a:ext uri="{9D8B030D-6E8A-4147-A177-3AD203B41FA5}">
                      <a16:colId xmlns:a16="http://schemas.microsoft.com/office/drawing/2014/main" xmlns="" val="20003"/>
                    </a:ext>
                  </a:extLst>
                </a:gridCol>
              </a:tblGrid>
              <a:tr h="324000">
                <a:tc>
                  <a:txBody>
                    <a:bodyPr/>
                    <a:lstStyle/>
                    <a:p>
                      <a:pPr algn="ctr">
                        <a:spcAft>
                          <a:spcPts val="0"/>
                        </a:spcAft>
                      </a:pPr>
                      <a:r>
                        <a:rPr lang="zh-CN" sz="1600" b="1" kern="100" dirty="0">
                          <a:solidFill>
                            <a:schemeClr val="tx1"/>
                          </a:solidFill>
                          <a:effectLst/>
                          <a:latin typeface="楷体" panose="02010609060101010101" pitchFamily="49" charset="-122"/>
                          <a:ea typeface="楷体" panose="02010609060101010101" pitchFamily="49" charset="-122"/>
                        </a:rPr>
                        <a:t>年份</a:t>
                      </a:r>
                      <a:endParaRPr lang="zh-CN" sz="1600" b="1" kern="100" dirty="0">
                        <a:solidFill>
                          <a:schemeClr val="tx1"/>
                        </a:solidFill>
                        <a:effectLst/>
                        <a:latin typeface="楷体" panose="02010609060101010101" pitchFamily="49" charset="-122"/>
                        <a:ea typeface="楷体"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1" kern="100" dirty="0">
                          <a:solidFill>
                            <a:schemeClr val="tx1"/>
                          </a:solidFill>
                          <a:effectLst/>
                          <a:latin typeface="楷体" panose="02010609060101010101" pitchFamily="49" charset="-122"/>
                          <a:ea typeface="楷体" panose="02010609060101010101" pitchFamily="49" charset="-122"/>
                        </a:rPr>
                        <a:t>奖项</a:t>
                      </a:r>
                      <a:endParaRPr lang="zh-CN" sz="1600" b="1" kern="100" dirty="0">
                        <a:solidFill>
                          <a:schemeClr val="tx1"/>
                        </a:solidFill>
                        <a:effectLst/>
                        <a:latin typeface="楷体" panose="02010609060101010101" pitchFamily="49" charset="-122"/>
                        <a:ea typeface="楷体"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1" kern="100" dirty="0">
                          <a:solidFill>
                            <a:schemeClr val="tx1"/>
                          </a:solidFill>
                          <a:effectLst/>
                          <a:latin typeface="楷体" panose="02010609060101010101" pitchFamily="49" charset="-122"/>
                          <a:ea typeface="楷体" panose="02010609060101010101" pitchFamily="49" charset="-122"/>
                        </a:rPr>
                        <a:t>学校</a:t>
                      </a:r>
                      <a:endParaRPr lang="zh-CN" sz="1600" b="1" kern="100" dirty="0">
                        <a:solidFill>
                          <a:schemeClr val="tx1"/>
                        </a:solidFill>
                        <a:effectLst/>
                        <a:latin typeface="楷体" panose="02010609060101010101" pitchFamily="49" charset="-122"/>
                        <a:ea typeface="楷体"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1" kern="100" dirty="0">
                          <a:solidFill>
                            <a:schemeClr val="tx1"/>
                          </a:solidFill>
                          <a:effectLst/>
                          <a:latin typeface="楷体" panose="02010609060101010101" pitchFamily="49" charset="-122"/>
                          <a:ea typeface="楷体" panose="02010609060101010101" pitchFamily="49" charset="-122"/>
                        </a:rPr>
                        <a:t>论文</a:t>
                      </a:r>
                      <a:endParaRPr lang="zh-CN" sz="1600" b="1" kern="100" dirty="0">
                        <a:solidFill>
                          <a:schemeClr val="tx1"/>
                        </a:solidFill>
                        <a:effectLst/>
                        <a:latin typeface="楷体" panose="02010609060101010101" pitchFamily="49" charset="-122"/>
                        <a:ea typeface="楷体"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0"/>
                  </a:ext>
                </a:extLst>
              </a:tr>
              <a:tr h="36000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2011</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一等奖</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中国人民大学</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a:t>
                      </a:r>
                      <a:r>
                        <a:rPr lang="zh-CN" sz="1600" kern="100" dirty="0">
                          <a:solidFill>
                            <a:srgbClr val="FF0000"/>
                          </a:solidFill>
                          <a:effectLst/>
                          <a:latin typeface="仿宋" panose="02010609060101010101" pitchFamily="49" charset="-122"/>
                          <a:ea typeface="仿宋" panose="02010609060101010101" pitchFamily="49" charset="-122"/>
                        </a:rPr>
                        <a:t>村企结对</a:t>
                      </a:r>
                      <a:r>
                        <a:rPr lang="zh-CN" sz="1600" kern="100" dirty="0">
                          <a:solidFill>
                            <a:schemeClr val="tx1"/>
                          </a:solidFill>
                          <a:effectLst/>
                          <a:latin typeface="仿宋" panose="02010609060101010101" pitchFamily="49" charset="-122"/>
                          <a:ea typeface="仿宋" panose="02010609060101010101" pitchFamily="49" charset="-122"/>
                        </a:rPr>
                        <a:t>”建设社会主义新农村调研</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2"/>
                  </a:ext>
                </a:extLst>
              </a:tr>
              <a:tr h="68400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2011</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一等奖</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北京航空航天大学</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rgbClr val="FF0000"/>
                          </a:solidFill>
                          <a:effectLst/>
                          <a:latin typeface="仿宋" panose="02010609060101010101" pitchFamily="49" charset="-122"/>
                          <a:ea typeface="仿宋" panose="02010609060101010101" pitchFamily="49" charset="-122"/>
                        </a:rPr>
                        <a:t>大都市郊区新农村建设</a:t>
                      </a:r>
                      <a:r>
                        <a:rPr lang="zh-CN" sz="1600" kern="100" dirty="0">
                          <a:solidFill>
                            <a:schemeClr val="tx1"/>
                          </a:solidFill>
                          <a:effectLst/>
                          <a:latin typeface="仿宋" panose="02010609060101010101" pitchFamily="49" charset="-122"/>
                          <a:ea typeface="仿宋" panose="02010609060101010101" pitchFamily="49" charset="-122"/>
                        </a:rPr>
                        <a:t>情况调研报告</a:t>
                      </a:r>
                      <a:endParaRPr lang="en-US" altLang="zh-CN" sz="1600" kern="100" dirty="0">
                        <a:solidFill>
                          <a:schemeClr val="tx1"/>
                        </a:solidFill>
                        <a:effectLst/>
                        <a:latin typeface="仿宋" panose="02010609060101010101" pitchFamily="49" charset="-122"/>
                        <a:ea typeface="仿宋" panose="02010609060101010101" pitchFamily="49" charset="-122"/>
                      </a:endParaRPr>
                    </a:p>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——基于“红色</a:t>
                      </a:r>
                      <a:r>
                        <a:rPr lang="en-US" sz="1600" kern="100" dirty="0">
                          <a:solidFill>
                            <a:schemeClr val="tx1"/>
                          </a:solidFill>
                          <a:effectLst/>
                          <a:latin typeface="仿宋" panose="02010609060101010101" pitchFamily="49" charset="-122"/>
                          <a:ea typeface="仿宋" panose="02010609060101010101" pitchFamily="49" charset="-122"/>
                        </a:rPr>
                        <a:t>1+1</a:t>
                      </a:r>
                      <a:r>
                        <a:rPr lang="zh-CN" sz="1600" kern="100" dirty="0">
                          <a:solidFill>
                            <a:schemeClr val="tx1"/>
                          </a:solidFill>
                          <a:effectLst/>
                          <a:latin typeface="仿宋" panose="02010609060101010101" pitchFamily="49" charset="-122"/>
                          <a:ea typeface="仿宋" panose="02010609060101010101" pitchFamily="49" charset="-122"/>
                        </a:rPr>
                        <a:t>”怪村实践队的调查分析</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4"/>
                  </a:ext>
                </a:extLst>
              </a:tr>
              <a:tr h="694417">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2012</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特等奖</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北京农学院</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rgbClr val="FF0000"/>
                          </a:solidFill>
                          <a:effectLst/>
                          <a:latin typeface="仿宋" panose="02010609060101010101" pitchFamily="49" charset="-122"/>
                          <a:ea typeface="仿宋" panose="02010609060101010101" pitchFamily="49" charset="-122"/>
                        </a:rPr>
                        <a:t>农业保险“不保险”</a:t>
                      </a:r>
                      <a:r>
                        <a:rPr lang="zh-CN" sz="1600" kern="100" dirty="0">
                          <a:solidFill>
                            <a:schemeClr val="tx1"/>
                          </a:solidFill>
                          <a:effectLst/>
                          <a:latin typeface="仿宋" panose="02010609060101010101" pitchFamily="49" charset="-122"/>
                          <a:ea typeface="仿宋" panose="02010609060101010101" pitchFamily="49" charset="-122"/>
                        </a:rPr>
                        <a:t>的因素探究</a:t>
                      </a:r>
                      <a:endParaRPr lang="en-US" altLang="zh-CN" sz="1600" kern="100" dirty="0">
                        <a:solidFill>
                          <a:schemeClr val="tx1"/>
                        </a:solidFill>
                        <a:effectLst/>
                        <a:latin typeface="仿宋" panose="02010609060101010101" pitchFamily="49" charset="-122"/>
                        <a:ea typeface="仿宋" panose="02010609060101010101" pitchFamily="49" charset="-122"/>
                      </a:endParaRPr>
                    </a:p>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——以四川省广元市三镇为例</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5"/>
                  </a:ext>
                </a:extLst>
              </a:tr>
              <a:tr h="694417">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2013</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特等奖</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chemeClr val="tx1"/>
                          </a:solidFill>
                          <a:effectLst/>
                          <a:latin typeface="仿宋" panose="02010609060101010101" pitchFamily="49" charset="-122"/>
                          <a:ea typeface="仿宋" panose="02010609060101010101" pitchFamily="49" charset="-122"/>
                        </a:rPr>
                        <a:t>北京师范大学</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kern="100" dirty="0">
                          <a:solidFill>
                            <a:srgbClr val="FF0000"/>
                          </a:solidFill>
                          <a:effectLst/>
                          <a:latin typeface="仿宋" panose="02010609060101010101" pitchFamily="49" charset="-122"/>
                          <a:ea typeface="仿宋" panose="02010609060101010101" pitchFamily="49" charset="-122"/>
                        </a:rPr>
                        <a:t>川东北贫困地区中学课改</a:t>
                      </a:r>
                      <a:r>
                        <a:rPr lang="zh-CN" sz="1600" kern="100" dirty="0">
                          <a:solidFill>
                            <a:schemeClr val="tx1"/>
                          </a:solidFill>
                          <a:effectLst/>
                          <a:latin typeface="仿宋" panose="02010609060101010101" pitchFamily="49" charset="-122"/>
                          <a:ea typeface="仿宋" panose="02010609060101010101" pitchFamily="49" charset="-122"/>
                        </a:rPr>
                        <a:t>的实施现状的</a:t>
                      </a:r>
                      <a:r>
                        <a:rPr lang="zh-CN" sz="1600" kern="100" dirty="0" smtClean="0">
                          <a:solidFill>
                            <a:schemeClr val="tx1"/>
                          </a:solidFill>
                          <a:effectLst/>
                          <a:latin typeface="仿宋" panose="02010609060101010101" pitchFamily="49" charset="-122"/>
                          <a:ea typeface="仿宋" panose="02010609060101010101" pitchFamily="49" charset="-122"/>
                        </a:rPr>
                        <a:t>调研</a:t>
                      </a:r>
                      <a:endParaRPr lang="en-US" sz="1600" kern="100" dirty="0" smtClean="0">
                        <a:solidFill>
                          <a:schemeClr val="tx1"/>
                        </a:solidFill>
                        <a:effectLst/>
                        <a:latin typeface="仿宋" panose="02010609060101010101" pitchFamily="49" charset="-122"/>
                        <a:ea typeface="仿宋" panose="02010609060101010101" pitchFamily="49" charset="-122"/>
                      </a:endParaRPr>
                    </a:p>
                    <a:p>
                      <a:pPr algn="ctr">
                        <a:spcAft>
                          <a:spcPts val="0"/>
                        </a:spcAft>
                      </a:pPr>
                      <a:r>
                        <a:rPr lang="en-US" altLang="zh-CN" sz="1600" kern="100" dirty="0" smtClean="0">
                          <a:solidFill>
                            <a:schemeClr val="tx1"/>
                          </a:solidFill>
                          <a:effectLst/>
                          <a:latin typeface="仿宋" panose="02010609060101010101" pitchFamily="49" charset="-122"/>
                          <a:ea typeface="仿宋" panose="02010609060101010101" pitchFamily="49" charset="-122"/>
                        </a:rPr>
                        <a:t>——</a:t>
                      </a:r>
                      <a:r>
                        <a:rPr lang="zh-CN" sz="1600" kern="100" dirty="0" smtClean="0">
                          <a:solidFill>
                            <a:schemeClr val="tx1"/>
                          </a:solidFill>
                          <a:effectLst/>
                          <a:latin typeface="仿宋" panose="02010609060101010101" pitchFamily="49" charset="-122"/>
                          <a:ea typeface="仿宋" panose="02010609060101010101" pitchFamily="49" charset="-122"/>
                        </a:rPr>
                        <a:t>以</a:t>
                      </a:r>
                      <a:r>
                        <a:rPr lang="zh-CN" sz="1600" kern="100" dirty="0">
                          <a:solidFill>
                            <a:schemeClr val="tx1"/>
                          </a:solidFill>
                          <a:effectLst/>
                          <a:latin typeface="仿宋" panose="02010609060101010101" pitchFamily="49" charset="-122"/>
                          <a:ea typeface="仿宋" panose="02010609060101010101" pitchFamily="49" charset="-122"/>
                        </a:rPr>
                        <a:t>南充市河舒镇河舒县初级中学课改为例</a:t>
                      </a:r>
                      <a:endParaRPr lang="zh-CN" sz="160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extLst>
                  <a:ext uri="{0D108BD9-81ED-4DB2-BD59-A6C34878D82A}">
                    <a16:rowId xmlns:a16="http://schemas.microsoft.com/office/drawing/2014/main" xmlns="" val="10007"/>
                  </a:ext>
                </a:extLst>
              </a:tr>
              <a:tr h="36000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2014</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特等奖</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北京师范大学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河南省</a:t>
                      </a:r>
                      <a:r>
                        <a:rPr lang="zh-CN" sz="1600" b="0" kern="100" dirty="0">
                          <a:solidFill>
                            <a:srgbClr val="FF0000"/>
                          </a:solidFill>
                          <a:effectLst/>
                          <a:latin typeface="仿宋" panose="02010609060101010101" pitchFamily="49" charset="-122"/>
                          <a:ea typeface="仿宋" panose="02010609060101010101" pitchFamily="49" charset="-122"/>
                        </a:rPr>
                        <a:t>新型农村合作医疗</a:t>
                      </a:r>
                      <a:r>
                        <a:rPr lang="zh-CN" sz="1600" b="0" kern="100" dirty="0">
                          <a:solidFill>
                            <a:schemeClr val="tx1"/>
                          </a:solidFill>
                          <a:effectLst/>
                          <a:latin typeface="仿宋" panose="02010609060101010101" pitchFamily="49" charset="-122"/>
                          <a:ea typeface="仿宋" panose="02010609060101010101" pitchFamily="49" charset="-122"/>
                        </a:rPr>
                        <a:t>现状考察调研报告</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r>
              <a:tr h="68400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2014</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特等奖</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北京工业大学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漂泊的浮萍</a:t>
                      </a:r>
                      <a:endParaRPr lang="en-US" altLang="zh-CN" sz="1600" b="0" kern="100" dirty="0">
                        <a:solidFill>
                          <a:schemeClr val="tx1"/>
                        </a:solidFill>
                        <a:effectLst/>
                        <a:latin typeface="仿宋" panose="02010609060101010101" pitchFamily="49" charset="-122"/>
                        <a:ea typeface="仿宋" panose="02010609060101010101" pitchFamily="49" charset="-122"/>
                      </a:endParaRPr>
                    </a:p>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a:t>
                      </a:r>
                      <a:r>
                        <a:rPr lang="zh-CN" sz="1600" b="0" kern="100" dirty="0">
                          <a:solidFill>
                            <a:srgbClr val="FF0000"/>
                          </a:solidFill>
                          <a:effectLst/>
                          <a:latin typeface="仿宋" panose="02010609060101010101" pitchFamily="49" charset="-122"/>
                          <a:ea typeface="仿宋" panose="02010609060101010101" pitchFamily="49" charset="-122"/>
                        </a:rPr>
                        <a:t>新生代外来务工人员</a:t>
                      </a:r>
                      <a:r>
                        <a:rPr lang="zh-CN" sz="1600" b="0" kern="100" dirty="0">
                          <a:solidFill>
                            <a:schemeClr val="tx1"/>
                          </a:solidFill>
                          <a:effectLst/>
                          <a:latin typeface="仿宋" panose="02010609060101010101" pitchFamily="49" charset="-122"/>
                          <a:ea typeface="仿宋" panose="02010609060101010101" pitchFamily="49" charset="-122"/>
                        </a:rPr>
                        <a:t>工作稳定性的调研报告</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r>
              <a:tr h="684000">
                <a:tc>
                  <a:txBody>
                    <a:bodyPr/>
                    <a:lstStyle/>
                    <a:p>
                      <a:pPr algn="ctr">
                        <a:spcAft>
                          <a:spcPts val="0"/>
                        </a:spcAft>
                      </a:pPr>
                      <a:r>
                        <a:rPr lang="en-US" sz="1600" b="0" kern="100" dirty="0">
                          <a:solidFill>
                            <a:schemeClr val="tx1"/>
                          </a:solidFill>
                          <a:effectLst/>
                          <a:latin typeface="仿宋" panose="02010609060101010101" pitchFamily="49" charset="-122"/>
                          <a:ea typeface="仿宋" panose="02010609060101010101" pitchFamily="49" charset="-122"/>
                        </a:rPr>
                        <a:t>2017</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特等奖</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北京工业大学</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c>
                  <a:txBody>
                    <a:bodyPr/>
                    <a:lstStyle/>
                    <a:p>
                      <a:pPr algn="ctr">
                        <a:spcAft>
                          <a:spcPts val="0"/>
                        </a:spcAft>
                      </a:pPr>
                      <a:r>
                        <a:rPr lang="zh-CN" sz="1600" b="0" kern="100" dirty="0">
                          <a:solidFill>
                            <a:srgbClr val="FF0000"/>
                          </a:solidFill>
                          <a:effectLst/>
                          <a:latin typeface="仿宋" panose="02010609060101010101" pitchFamily="49" charset="-122"/>
                          <a:ea typeface="仿宋" panose="02010609060101010101" pitchFamily="49" charset="-122"/>
                        </a:rPr>
                        <a:t>新型农村合作医疗</a:t>
                      </a:r>
                      <a:r>
                        <a:rPr lang="zh-CN" sz="1600" b="0" kern="100" dirty="0">
                          <a:solidFill>
                            <a:schemeClr val="tx1"/>
                          </a:solidFill>
                          <a:effectLst/>
                          <a:latin typeface="仿宋" panose="02010609060101010101" pitchFamily="49" charset="-122"/>
                          <a:ea typeface="仿宋" panose="02010609060101010101" pitchFamily="49" charset="-122"/>
                        </a:rPr>
                        <a:t>制度背景下</a:t>
                      </a:r>
                      <a:r>
                        <a:rPr lang="zh-CN" sz="1600" b="0" kern="100" dirty="0">
                          <a:solidFill>
                            <a:srgbClr val="FF0000"/>
                          </a:solidFill>
                          <a:effectLst/>
                          <a:latin typeface="仿宋" panose="02010609060101010101" pitchFamily="49" charset="-122"/>
                          <a:ea typeface="仿宋" panose="02010609060101010101" pitchFamily="49" charset="-122"/>
                        </a:rPr>
                        <a:t>老年群体参与状况调查</a:t>
                      </a:r>
                      <a:endParaRPr lang="en-US" altLang="zh-CN" sz="1600" b="0" kern="100" dirty="0">
                        <a:solidFill>
                          <a:srgbClr val="FF0000"/>
                        </a:solidFill>
                        <a:effectLst/>
                        <a:latin typeface="仿宋" panose="02010609060101010101" pitchFamily="49" charset="-122"/>
                        <a:ea typeface="仿宋" panose="02010609060101010101" pitchFamily="49" charset="-122"/>
                      </a:endParaRPr>
                    </a:p>
                    <a:p>
                      <a:pPr algn="ctr">
                        <a:spcAft>
                          <a:spcPts val="0"/>
                        </a:spcAft>
                      </a:pPr>
                      <a:r>
                        <a:rPr lang="zh-CN" sz="1600" b="0" kern="100" dirty="0">
                          <a:solidFill>
                            <a:schemeClr val="tx1"/>
                          </a:solidFill>
                          <a:effectLst/>
                          <a:latin typeface="仿宋" panose="02010609060101010101" pitchFamily="49" charset="-122"/>
                          <a:ea typeface="仿宋" panose="02010609060101010101" pitchFamily="49" charset="-122"/>
                        </a:rPr>
                        <a:t>——以东泊庄村与打水鞍村为例</a:t>
                      </a:r>
                      <a:endParaRPr lang="zh-CN" sz="1600" b="0" kern="100" dirty="0">
                        <a:solidFill>
                          <a:schemeClr val="tx1"/>
                        </a:solidFill>
                        <a:effectLst/>
                        <a:latin typeface="仿宋" panose="02010609060101010101" pitchFamily="49" charset="-122"/>
                        <a:ea typeface="仿宋" panose="02010609060101010101" pitchFamily="49" charset="-122"/>
                        <a:cs typeface="Times New Roman" panose="02020603050405020304"/>
                      </a:endParaRPr>
                    </a:p>
                  </a:txBody>
                  <a:tcPr marL="68580" marR="68580" marT="0" marB="0" anchor="ctr"/>
                </a:tc>
              </a:tr>
            </a:tbl>
          </a:graphicData>
        </a:graphic>
      </p:graphicFrame>
    </p:spTree>
    <p:extLst>
      <p:ext uri="{BB962C8B-B14F-4D97-AF65-F5344CB8AC3E}">
        <p14:creationId xmlns:p14="http://schemas.microsoft.com/office/powerpoint/2010/main" val="221314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latin typeface="Calibri" panose="020F0502020204030204"/>
            </a:endParaRPr>
          </a:p>
        </p:txBody>
      </p:sp>
      <p:sp>
        <p:nvSpPr>
          <p:cNvPr id="8" name="文本框 32"/>
          <p:cNvSpPr txBox="1"/>
          <p:nvPr/>
        </p:nvSpPr>
        <p:spPr>
          <a:xfrm>
            <a:off x="107504" y="72453"/>
            <a:ext cx="7704856" cy="46037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三</a:t>
            </a:r>
            <a:r>
              <a:rPr lang="zh-CN" altLang="en-US" sz="2400" b="1" kern="0" dirty="0" smtClean="0">
                <a:solidFill>
                  <a:prstClr val="white"/>
                </a:solidFill>
                <a:latin typeface="微软雅黑" panose="020B0503020204020204" pitchFamily="34" charset="-122"/>
                <a:ea typeface="微软雅黑" panose="020B0503020204020204" pitchFamily="34" charset="-122"/>
              </a:rPr>
              <a:t>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10"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表格 5"/>
          <p:cNvGraphicFramePr>
            <a:graphicFrameLocks noGrp="1"/>
          </p:cNvGraphicFramePr>
          <p:nvPr>
            <p:extLst>
              <p:ext uri="{D42A27DB-BD31-4B8C-83A1-F6EECF244321}">
                <p14:modId xmlns:p14="http://schemas.microsoft.com/office/powerpoint/2010/main" val="889251822"/>
              </p:ext>
            </p:extLst>
          </p:nvPr>
        </p:nvGraphicFramePr>
        <p:xfrm>
          <a:off x="89761" y="841276"/>
          <a:ext cx="9036000" cy="4050806"/>
        </p:xfrm>
        <a:graphic>
          <a:graphicData uri="http://schemas.openxmlformats.org/drawingml/2006/table">
            <a:tbl>
              <a:tblPr firstRow="1" firstCol="1" bandRow="1">
                <a:tableStyleId>{5C22544A-7EE6-4342-B048-85BDC9FD1C3A}</a:tableStyleId>
              </a:tblPr>
              <a:tblGrid>
                <a:gridCol w="881839">
                  <a:extLst>
                    <a:ext uri="{9D8B030D-6E8A-4147-A177-3AD203B41FA5}">
                      <a16:colId xmlns:a16="http://schemas.microsoft.com/office/drawing/2014/main" xmlns="" val="20000"/>
                    </a:ext>
                  </a:extLst>
                </a:gridCol>
                <a:gridCol w="936104">
                  <a:extLst>
                    <a:ext uri="{9D8B030D-6E8A-4147-A177-3AD203B41FA5}">
                      <a16:colId xmlns:a16="http://schemas.microsoft.com/office/drawing/2014/main" xmlns="" val="20001"/>
                    </a:ext>
                  </a:extLst>
                </a:gridCol>
                <a:gridCol w="1766586">
                  <a:extLst>
                    <a:ext uri="{9D8B030D-6E8A-4147-A177-3AD203B41FA5}">
                      <a16:colId xmlns:a16="http://schemas.microsoft.com/office/drawing/2014/main" xmlns="" val="20002"/>
                    </a:ext>
                  </a:extLst>
                </a:gridCol>
                <a:gridCol w="5451471">
                  <a:extLst>
                    <a:ext uri="{9D8B030D-6E8A-4147-A177-3AD203B41FA5}">
                      <a16:colId xmlns:a16="http://schemas.microsoft.com/office/drawing/2014/main" xmlns="" val="20003"/>
                    </a:ext>
                  </a:extLst>
                </a:gridCol>
              </a:tblGrid>
              <a:tr h="309441">
                <a:tc>
                  <a:txBody>
                    <a:bodyPr/>
                    <a:lstStyle/>
                    <a:p>
                      <a:pPr algn="ctr">
                        <a:spcAft>
                          <a:spcPts val="0"/>
                        </a:spcAft>
                      </a:pPr>
                      <a:r>
                        <a:rPr lang="zh-CN" sz="1800" u="none" kern="100" dirty="0">
                          <a:effectLst/>
                          <a:latin typeface="黑体" panose="02010609060101010101" pitchFamily="49" charset="-122"/>
                          <a:ea typeface="黑体" panose="02010609060101010101" pitchFamily="49" charset="-122"/>
                        </a:rPr>
                        <a:t>年份</a:t>
                      </a:r>
                      <a:endParaRPr lang="zh-CN" sz="1800" u="none" kern="100" dirty="0">
                        <a:effectLst/>
                        <a:latin typeface="黑体" panose="02010609060101010101" pitchFamily="49" charset="-122"/>
                        <a:ea typeface="黑体" panose="02010609060101010101" pitchFamily="49" charset="-122"/>
                        <a:cs typeface="Times New Roman" panose="02020603050405020304"/>
                      </a:endParaRPr>
                    </a:p>
                  </a:txBody>
                  <a:tcPr marL="68580" marR="68580" marT="0" marB="0"/>
                </a:tc>
                <a:tc>
                  <a:txBody>
                    <a:bodyPr/>
                    <a:lstStyle/>
                    <a:p>
                      <a:pPr algn="ctr">
                        <a:spcAft>
                          <a:spcPts val="0"/>
                        </a:spcAft>
                      </a:pPr>
                      <a:r>
                        <a:rPr lang="zh-CN" sz="1800" u="none" kern="100">
                          <a:effectLst/>
                          <a:latin typeface="黑体" panose="02010609060101010101" pitchFamily="49" charset="-122"/>
                          <a:ea typeface="黑体" panose="02010609060101010101" pitchFamily="49" charset="-122"/>
                        </a:rPr>
                        <a:t>奖项</a:t>
                      </a:r>
                      <a:endParaRPr lang="zh-CN" sz="1800" u="none" kern="100">
                        <a:effectLst/>
                        <a:latin typeface="黑体" panose="02010609060101010101" pitchFamily="49" charset="-122"/>
                        <a:ea typeface="黑体" panose="02010609060101010101" pitchFamily="49" charset="-122"/>
                        <a:cs typeface="Times New Roman" panose="02020603050405020304"/>
                      </a:endParaRPr>
                    </a:p>
                  </a:txBody>
                  <a:tcPr marL="68580" marR="68580" marT="0" marB="0"/>
                </a:tc>
                <a:tc>
                  <a:txBody>
                    <a:bodyPr/>
                    <a:lstStyle/>
                    <a:p>
                      <a:pPr algn="ctr">
                        <a:spcAft>
                          <a:spcPts val="0"/>
                        </a:spcAft>
                      </a:pPr>
                      <a:r>
                        <a:rPr lang="zh-CN" sz="1800" u="none" kern="100" dirty="0">
                          <a:effectLst/>
                          <a:latin typeface="黑体" panose="02010609060101010101" pitchFamily="49" charset="-122"/>
                          <a:ea typeface="黑体" panose="02010609060101010101" pitchFamily="49" charset="-122"/>
                        </a:rPr>
                        <a:t>学校</a:t>
                      </a:r>
                      <a:endParaRPr lang="zh-CN" sz="1800" u="none" kern="100" dirty="0">
                        <a:effectLst/>
                        <a:latin typeface="黑体" panose="02010609060101010101" pitchFamily="49" charset="-122"/>
                        <a:ea typeface="黑体" panose="02010609060101010101" pitchFamily="49" charset="-122"/>
                        <a:cs typeface="Times New Roman" panose="02020603050405020304"/>
                      </a:endParaRPr>
                    </a:p>
                  </a:txBody>
                  <a:tcPr marL="68580" marR="68580" marT="0" marB="0"/>
                </a:tc>
                <a:tc>
                  <a:txBody>
                    <a:bodyPr/>
                    <a:lstStyle/>
                    <a:p>
                      <a:pPr algn="ctr">
                        <a:spcAft>
                          <a:spcPts val="0"/>
                        </a:spcAft>
                      </a:pPr>
                      <a:r>
                        <a:rPr lang="zh-CN" sz="1800" u="none" kern="100" dirty="0">
                          <a:effectLst/>
                          <a:latin typeface="黑体" panose="02010609060101010101" pitchFamily="49" charset="-122"/>
                          <a:ea typeface="黑体" panose="02010609060101010101" pitchFamily="49" charset="-122"/>
                        </a:rPr>
                        <a:t>论文</a:t>
                      </a:r>
                      <a:endParaRPr lang="zh-CN" sz="1800" u="none" kern="100" dirty="0">
                        <a:effectLst/>
                        <a:latin typeface="黑体" panose="02010609060101010101" pitchFamily="49" charset="-122"/>
                        <a:ea typeface="黑体" panose="02010609060101010101" pitchFamily="49" charset="-122"/>
                        <a:cs typeface="Times New Roman" panose="02020603050405020304"/>
                      </a:endParaRPr>
                    </a:p>
                  </a:txBody>
                  <a:tcPr marL="68580" marR="68580" marT="0" marB="0"/>
                </a:tc>
                <a:extLst>
                  <a:ext uri="{0D108BD9-81ED-4DB2-BD59-A6C34878D82A}">
                    <a16:rowId xmlns:a16="http://schemas.microsoft.com/office/drawing/2014/main" xmlns="" val="10000"/>
                  </a:ext>
                </a:extLst>
              </a:tr>
              <a:tr h="618882">
                <a:tc>
                  <a:txBody>
                    <a:bodyPr/>
                    <a:lstStyle/>
                    <a:p>
                      <a:pPr algn="ctr">
                        <a:spcAft>
                          <a:spcPts val="0"/>
                        </a:spcAft>
                      </a:pPr>
                      <a:r>
                        <a:rPr lang="en-US" sz="1600" b="0" kern="100" dirty="0">
                          <a:solidFill>
                            <a:schemeClr val="tx1"/>
                          </a:solidFill>
                          <a:effectLst/>
                          <a:latin typeface="+mn-ea"/>
                          <a:ea typeface="+mn-ea"/>
                        </a:rPr>
                        <a:t>2013</a:t>
                      </a:r>
                      <a:endParaRPr lang="zh-CN" sz="1600" b="0"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kern="100" dirty="0">
                          <a:effectLst/>
                          <a:latin typeface="+mn-ea"/>
                          <a:ea typeface="+mn-ea"/>
                        </a:rPr>
                        <a:t>特等奖</a:t>
                      </a:r>
                      <a:endParaRPr lang="zh-CN" sz="1600" b="0" kern="100" dirty="0">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kern="100" dirty="0">
                          <a:effectLst/>
                          <a:latin typeface="+mn-ea"/>
                          <a:ea typeface="+mn-ea"/>
                        </a:rPr>
                        <a:t>首都经济贸易大学</a:t>
                      </a:r>
                      <a:endParaRPr lang="zh-CN" sz="1600" b="0" kern="100" dirty="0">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kern="100" dirty="0">
                          <a:solidFill>
                            <a:srgbClr val="FF0000"/>
                          </a:solidFill>
                          <a:effectLst/>
                          <a:latin typeface="+mn-ea"/>
                          <a:ea typeface="+mn-ea"/>
                        </a:rPr>
                        <a:t>马克思主义理论专业硕士研究生招生</a:t>
                      </a:r>
                      <a:r>
                        <a:rPr lang="zh-CN" sz="1600" b="0" kern="100" dirty="0">
                          <a:effectLst/>
                          <a:latin typeface="+mn-ea"/>
                          <a:ea typeface="+mn-ea"/>
                        </a:rPr>
                        <a:t>与生源状况调查研究</a:t>
                      </a:r>
                      <a:endParaRPr lang="zh-CN" sz="1600" b="0" kern="100" dirty="0">
                        <a:effectLst/>
                        <a:latin typeface="+mn-ea"/>
                        <a:ea typeface="+mn-ea"/>
                        <a:cs typeface="Times New Roman" panose="02020603050405020304"/>
                      </a:endParaRPr>
                    </a:p>
                  </a:txBody>
                  <a:tcPr marL="68580" marR="68580" marT="0" marB="0" anchor="ctr"/>
                </a:tc>
              </a:tr>
              <a:tr h="618882">
                <a:tc>
                  <a:txBody>
                    <a:bodyPr/>
                    <a:lstStyle/>
                    <a:p>
                      <a:pPr algn="ctr">
                        <a:spcAft>
                          <a:spcPts val="0"/>
                        </a:spcAft>
                      </a:pPr>
                      <a:r>
                        <a:rPr lang="en-US" sz="1600" b="0" u="none" kern="100" dirty="0">
                          <a:solidFill>
                            <a:schemeClr val="tx1"/>
                          </a:solidFill>
                          <a:effectLst/>
                          <a:latin typeface="+mn-ea"/>
                          <a:ea typeface="+mn-ea"/>
                        </a:rPr>
                        <a:t>2015</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特等奖</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北京师范大学</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中国和平文化资源的现状与未来发展研究</a:t>
                      </a:r>
                      <a:endParaRPr lang="en-US" altLang="zh-CN" sz="1600" b="0" u="none" kern="100" dirty="0">
                        <a:solidFill>
                          <a:schemeClr val="tx1"/>
                        </a:solidFill>
                        <a:effectLst/>
                        <a:latin typeface="+mn-ea"/>
                        <a:ea typeface="+mn-ea"/>
                      </a:endParaRPr>
                    </a:p>
                    <a:p>
                      <a:pPr algn="ctr">
                        <a:spcAft>
                          <a:spcPts val="0"/>
                        </a:spcAft>
                      </a:pPr>
                      <a:r>
                        <a:rPr lang="zh-CN" sz="1600" b="0" u="none" kern="100" dirty="0">
                          <a:solidFill>
                            <a:schemeClr val="tx1"/>
                          </a:solidFill>
                          <a:effectLst/>
                          <a:latin typeface="+mn-ea"/>
                          <a:ea typeface="+mn-ea"/>
                        </a:rPr>
                        <a:t>——以“</a:t>
                      </a:r>
                      <a:r>
                        <a:rPr lang="zh-CN" sz="1600" b="0" u="none" kern="100" dirty="0">
                          <a:solidFill>
                            <a:srgbClr val="FF0000"/>
                          </a:solidFill>
                          <a:effectLst/>
                          <a:latin typeface="+mn-ea"/>
                          <a:ea typeface="+mn-ea"/>
                        </a:rPr>
                        <a:t>和平之城</a:t>
                      </a:r>
                      <a:r>
                        <a:rPr lang="zh-CN" sz="1600" b="0" u="none" kern="100" dirty="0">
                          <a:solidFill>
                            <a:schemeClr val="tx1"/>
                          </a:solidFill>
                          <a:effectLst/>
                          <a:latin typeface="+mn-ea"/>
                          <a:ea typeface="+mn-ea"/>
                        </a:rPr>
                        <a:t>”芷江侗族自治县为例</a:t>
                      </a:r>
                      <a:endParaRPr lang="zh-CN" sz="1600" b="0" u="none" kern="100" dirty="0">
                        <a:solidFill>
                          <a:schemeClr val="tx1"/>
                        </a:solidFill>
                        <a:effectLst/>
                        <a:latin typeface="+mn-ea"/>
                        <a:ea typeface="+mn-ea"/>
                        <a:cs typeface="Times New Roman" panose="02020603050405020304"/>
                      </a:endParaRPr>
                    </a:p>
                  </a:txBody>
                  <a:tcPr marL="68580" marR="68580" marT="0" marB="0" anchor="ctr"/>
                </a:tc>
                <a:extLst>
                  <a:ext uri="{0D108BD9-81ED-4DB2-BD59-A6C34878D82A}">
                    <a16:rowId xmlns:a16="http://schemas.microsoft.com/office/drawing/2014/main" xmlns="" val="10003"/>
                  </a:ext>
                </a:extLst>
              </a:tr>
              <a:tr h="618882">
                <a:tc>
                  <a:txBody>
                    <a:bodyPr/>
                    <a:lstStyle/>
                    <a:p>
                      <a:pPr algn="ctr">
                        <a:spcAft>
                          <a:spcPts val="0"/>
                        </a:spcAft>
                      </a:pPr>
                      <a:r>
                        <a:rPr lang="en-US" sz="1600" b="0" u="none" kern="100" dirty="0">
                          <a:solidFill>
                            <a:schemeClr val="tx1"/>
                          </a:solidFill>
                          <a:effectLst/>
                          <a:latin typeface="+mn-ea"/>
                          <a:ea typeface="+mn-ea"/>
                        </a:rPr>
                        <a:t>2015</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a:solidFill>
                            <a:schemeClr val="tx1"/>
                          </a:solidFill>
                          <a:effectLst/>
                          <a:latin typeface="+mn-ea"/>
                          <a:ea typeface="+mn-ea"/>
                        </a:rPr>
                        <a:t>特等奖</a:t>
                      </a:r>
                      <a:endParaRPr lang="zh-CN" sz="1600" b="0" u="none" kern="10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北京师范大学</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rgbClr val="FF0000"/>
                          </a:solidFill>
                          <a:effectLst/>
                          <a:latin typeface="+mn-ea"/>
                          <a:ea typeface="+mn-ea"/>
                        </a:rPr>
                        <a:t>传统习俗的继承与发展</a:t>
                      </a:r>
                      <a:r>
                        <a:rPr lang="zh-CN" sz="1600" b="0" u="none" kern="100" dirty="0">
                          <a:solidFill>
                            <a:schemeClr val="tx1"/>
                          </a:solidFill>
                          <a:effectLst/>
                          <a:latin typeface="+mn-ea"/>
                          <a:ea typeface="+mn-ea"/>
                        </a:rPr>
                        <a:t>的现状调研</a:t>
                      </a:r>
                      <a:endParaRPr lang="en-US" altLang="zh-CN" sz="1600" b="0" u="none" kern="100" dirty="0">
                        <a:solidFill>
                          <a:schemeClr val="tx1"/>
                        </a:solidFill>
                        <a:effectLst/>
                        <a:latin typeface="+mn-ea"/>
                        <a:ea typeface="+mn-ea"/>
                      </a:endParaRPr>
                    </a:p>
                    <a:p>
                      <a:pPr algn="ctr">
                        <a:spcAft>
                          <a:spcPts val="0"/>
                        </a:spcAft>
                      </a:pPr>
                      <a:r>
                        <a:rPr lang="zh-CN" sz="1600" b="0" u="none" kern="100" dirty="0">
                          <a:solidFill>
                            <a:schemeClr val="tx1"/>
                          </a:solidFill>
                          <a:effectLst/>
                          <a:latin typeface="+mn-ea"/>
                          <a:ea typeface="+mn-ea"/>
                        </a:rPr>
                        <a:t>——基于浙江省台州市灵香店村的调研分析</a:t>
                      </a:r>
                      <a:endParaRPr lang="zh-CN" sz="1600" b="0" u="none" kern="100" dirty="0">
                        <a:solidFill>
                          <a:schemeClr val="tx1"/>
                        </a:solidFill>
                        <a:effectLst/>
                        <a:latin typeface="+mn-ea"/>
                        <a:ea typeface="+mn-ea"/>
                        <a:cs typeface="Times New Roman" panose="02020603050405020304"/>
                      </a:endParaRPr>
                    </a:p>
                  </a:txBody>
                  <a:tcPr marL="68580" marR="68580" marT="0" marB="0" anchor="ctr"/>
                </a:tc>
                <a:extLst>
                  <a:ext uri="{0D108BD9-81ED-4DB2-BD59-A6C34878D82A}">
                    <a16:rowId xmlns:a16="http://schemas.microsoft.com/office/drawing/2014/main" xmlns="" val="10004"/>
                  </a:ext>
                </a:extLst>
              </a:tr>
              <a:tr h="618882">
                <a:tc>
                  <a:txBody>
                    <a:bodyPr/>
                    <a:lstStyle/>
                    <a:p>
                      <a:pPr algn="ctr">
                        <a:spcAft>
                          <a:spcPts val="0"/>
                        </a:spcAft>
                      </a:pPr>
                      <a:r>
                        <a:rPr lang="en-US" sz="1600" b="0" u="none" kern="100" dirty="0">
                          <a:solidFill>
                            <a:schemeClr val="tx1"/>
                          </a:solidFill>
                          <a:effectLst/>
                          <a:latin typeface="+mn-ea"/>
                          <a:ea typeface="+mn-ea"/>
                        </a:rPr>
                        <a:t>2015</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特等奖</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中央财经大学</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rgbClr val="FF0000"/>
                          </a:solidFill>
                          <a:effectLst/>
                          <a:latin typeface="+mn-ea"/>
                          <a:ea typeface="+mn-ea"/>
                        </a:rPr>
                        <a:t>抗战中的火与魂</a:t>
                      </a:r>
                      <a:r>
                        <a:rPr lang="zh-CN" sz="1600" b="0" u="none" kern="100" dirty="0">
                          <a:solidFill>
                            <a:schemeClr val="tx1"/>
                          </a:solidFill>
                          <a:effectLst/>
                          <a:latin typeface="+mn-ea"/>
                          <a:ea typeface="+mn-ea"/>
                        </a:rPr>
                        <a:t>——追忆北平抗战 致敬国民老兵</a:t>
                      </a:r>
                      <a:endParaRPr lang="zh-CN" sz="1600" b="0" u="none" kern="100" dirty="0">
                        <a:solidFill>
                          <a:schemeClr val="tx1"/>
                        </a:solidFill>
                        <a:effectLst/>
                        <a:latin typeface="+mn-ea"/>
                        <a:ea typeface="+mn-ea"/>
                        <a:cs typeface="Times New Roman" panose="02020603050405020304"/>
                      </a:endParaRPr>
                    </a:p>
                  </a:txBody>
                  <a:tcPr marL="68580" marR="68580" marT="0" marB="0" anchor="ctr"/>
                </a:tc>
                <a:extLst>
                  <a:ext uri="{0D108BD9-81ED-4DB2-BD59-A6C34878D82A}">
                    <a16:rowId xmlns:a16="http://schemas.microsoft.com/office/drawing/2014/main" xmlns="" val="10005"/>
                  </a:ext>
                </a:extLst>
              </a:tr>
              <a:tr h="618882">
                <a:tc>
                  <a:txBody>
                    <a:bodyPr/>
                    <a:lstStyle/>
                    <a:p>
                      <a:pPr algn="ctr">
                        <a:spcAft>
                          <a:spcPts val="0"/>
                        </a:spcAft>
                      </a:pPr>
                      <a:r>
                        <a:rPr lang="en-US" sz="1600" b="0" u="none" kern="100" dirty="0">
                          <a:solidFill>
                            <a:schemeClr val="tx1"/>
                          </a:solidFill>
                          <a:effectLst/>
                          <a:latin typeface="+mn-ea"/>
                          <a:ea typeface="+mn-ea"/>
                        </a:rPr>
                        <a:t>2017</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特等奖</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北京科技大学</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rgbClr val="FF0000"/>
                          </a:solidFill>
                          <a:effectLst/>
                          <a:latin typeface="+mn-ea"/>
                          <a:ea typeface="+mn-ea"/>
                        </a:rPr>
                        <a:t>中国革命精神</a:t>
                      </a:r>
                      <a:r>
                        <a:rPr lang="zh-CN" sz="1600" b="0" u="none" kern="100" dirty="0">
                          <a:solidFill>
                            <a:schemeClr val="tx1"/>
                          </a:solidFill>
                          <a:effectLst/>
                          <a:latin typeface="+mn-ea"/>
                          <a:ea typeface="+mn-ea"/>
                        </a:rPr>
                        <a:t>的当代价值及实现路径研究</a:t>
                      </a:r>
                      <a:endParaRPr lang="en-US" altLang="zh-CN" sz="1600" b="0" u="none" kern="100" dirty="0">
                        <a:solidFill>
                          <a:schemeClr val="tx1"/>
                        </a:solidFill>
                        <a:effectLst/>
                        <a:latin typeface="+mn-ea"/>
                        <a:ea typeface="+mn-ea"/>
                      </a:endParaRPr>
                    </a:p>
                    <a:p>
                      <a:pPr algn="ctr">
                        <a:spcAft>
                          <a:spcPts val="0"/>
                        </a:spcAft>
                      </a:pPr>
                      <a:r>
                        <a:rPr lang="zh-CN" sz="1600" b="0" u="none" kern="100" dirty="0">
                          <a:solidFill>
                            <a:schemeClr val="tx1"/>
                          </a:solidFill>
                          <a:effectLst/>
                          <a:latin typeface="+mn-ea"/>
                          <a:ea typeface="+mn-ea"/>
                        </a:rPr>
                        <a:t>——以沂蒙精神为例</a:t>
                      </a:r>
                      <a:endParaRPr lang="zh-CN" sz="1600" b="0" u="none" kern="100" dirty="0">
                        <a:solidFill>
                          <a:schemeClr val="tx1"/>
                        </a:solidFill>
                        <a:effectLst/>
                        <a:latin typeface="+mn-ea"/>
                        <a:ea typeface="+mn-ea"/>
                        <a:cs typeface="Times New Roman" panose="02020603050405020304"/>
                      </a:endParaRPr>
                    </a:p>
                  </a:txBody>
                  <a:tcPr marL="68580" marR="68580" marT="0" marB="0" anchor="ctr"/>
                </a:tc>
                <a:extLst>
                  <a:ext uri="{0D108BD9-81ED-4DB2-BD59-A6C34878D82A}">
                    <a16:rowId xmlns:a16="http://schemas.microsoft.com/office/drawing/2014/main" xmlns="" val="10006"/>
                  </a:ext>
                </a:extLst>
              </a:tr>
              <a:tr h="646955">
                <a:tc>
                  <a:txBody>
                    <a:bodyPr/>
                    <a:lstStyle/>
                    <a:p>
                      <a:pPr algn="ctr">
                        <a:spcAft>
                          <a:spcPts val="0"/>
                        </a:spcAft>
                      </a:pPr>
                      <a:r>
                        <a:rPr lang="en-US" sz="1600" b="0" u="none" kern="100" dirty="0">
                          <a:solidFill>
                            <a:schemeClr val="tx1"/>
                          </a:solidFill>
                          <a:effectLst/>
                          <a:latin typeface="+mn-ea"/>
                          <a:ea typeface="+mn-ea"/>
                        </a:rPr>
                        <a:t>2017</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特等奖</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中国传媒大学</a:t>
                      </a:r>
                      <a:endParaRPr lang="zh-CN" sz="1600" b="0" u="none" kern="100" dirty="0">
                        <a:solidFill>
                          <a:schemeClr val="tx1"/>
                        </a:solidFill>
                        <a:effectLst/>
                        <a:latin typeface="+mn-ea"/>
                        <a:ea typeface="+mn-ea"/>
                        <a:cs typeface="Times New Roman" panose="02020603050405020304"/>
                      </a:endParaRPr>
                    </a:p>
                  </a:txBody>
                  <a:tcPr marL="68580" marR="68580" marT="0" marB="0" anchor="ctr"/>
                </a:tc>
                <a:tc>
                  <a:txBody>
                    <a:bodyPr/>
                    <a:lstStyle/>
                    <a:p>
                      <a:pPr algn="ctr">
                        <a:spcAft>
                          <a:spcPts val="0"/>
                        </a:spcAft>
                      </a:pPr>
                      <a:r>
                        <a:rPr lang="zh-CN" sz="1600" b="0" u="none" kern="100" dirty="0">
                          <a:solidFill>
                            <a:schemeClr val="tx1"/>
                          </a:solidFill>
                          <a:effectLst/>
                          <a:latin typeface="+mn-ea"/>
                          <a:ea typeface="+mn-ea"/>
                        </a:rPr>
                        <a:t>方寸之间传播古今大义</a:t>
                      </a:r>
                      <a:r>
                        <a:rPr lang="zh-CN" sz="1600" b="0" u="none" kern="100" dirty="0" smtClean="0">
                          <a:solidFill>
                            <a:schemeClr val="tx1"/>
                          </a:solidFill>
                          <a:effectLst/>
                          <a:latin typeface="+mn-ea"/>
                          <a:ea typeface="+mn-ea"/>
                        </a:rPr>
                        <a:t>：在</a:t>
                      </a:r>
                      <a:r>
                        <a:rPr lang="zh-CN" sz="1600" b="0" u="none" kern="100" dirty="0">
                          <a:solidFill>
                            <a:srgbClr val="FF0000"/>
                          </a:solidFill>
                          <a:effectLst/>
                          <a:latin typeface="+mn-ea"/>
                          <a:ea typeface="+mn-ea"/>
                        </a:rPr>
                        <a:t>北京科举匾额博物馆</a:t>
                      </a:r>
                      <a:r>
                        <a:rPr lang="zh-CN" sz="1600" b="0" u="none" kern="100" dirty="0">
                          <a:solidFill>
                            <a:schemeClr val="tx1"/>
                          </a:solidFill>
                          <a:effectLst/>
                          <a:latin typeface="+mn-ea"/>
                          <a:ea typeface="+mn-ea"/>
                        </a:rPr>
                        <a:t>“寻找社会主义核心价值观”的主题活动实践</a:t>
                      </a:r>
                      <a:endParaRPr lang="zh-CN" sz="1600" b="0" u="none" kern="100" dirty="0">
                        <a:solidFill>
                          <a:schemeClr val="tx1"/>
                        </a:solidFill>
                        <a:effectLst/>
                        <a:latin typeface="+mn-ea"/>
                        <a:ea typeface="+mn-ea"/>
                        <a:cs typeface="Times New Roman" panose="02020603050405020304"/>
                      </a:endParaRPr>
                    </a:p>
                  </a:txBody>
                  <a:tcPr marL="68580" marR="68580" marT="0" marB="0"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76976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925960" y="2497460"/>
            <a:ext cx="5112568" cy="2246769"/>
          </a:xfrm>
          <a:prstGeom prst="rect">
            <a:avLst/>
          </a:prstGeom>
          <a:noFill/>
        </p:spPr>
        <p:txBody>
          <a:bodyPr wrap="square" rtlCol="0">
            <a:spAutoFit/>
          </a:bodyPr>
          <a:lstStyle/>
          <a:p>
            <a:pPr>
              <a:lnSpc>
                <a:spcPct val="125000"/>
              </a:lnSpc>
            </a:pPr>
            <a:r>
              <a:rPr lang="zh-CN" altLang="en-US" sz="4000" dirty="0" smtClean="0">
                <a:latin typeface="华文隶书" panose="02010800040101010101" pitchFamily="2" charset="-122"/>
                <a:ea typeface="华文隶书" panose="02010800040101010101" pitchFamily="2" charset="-122"/>
              </a:rPr>
              <a:t>四大板块：</a:t>
            </a:r>
            <a:endParaRPr lang="en-US" altLang="zh-CN" sz="4000" dirty="0" smtClean="0">
              <a:latin typeface="华文隶书" panose="02010800040101010101" pitchFamily="2" charset="-122"/>
              <a:ea typeface="华文隶书" panose="02010800040101010101" pitchFamily="2" charset="-122"/>
            </a:endParaRPr>
          </a:p>
          <a:p>
            <a:pPr>
              <a:lnSpc>
                <a:spcPct val="125000"/>
              </a:lnSpc>
            </a:pPr>
            <a:r>
              <a:rPr lang="zh-CN" altLang="en-US" sz="3600" b="1" dirty="0" smtClean="0">
                <a:solidFill>
                  <a:srgbClr val="FF0000"/>
                </a:solidFill>
                <a:latin typeface="华文隶书" panose="02010800040101010101" pitchFamily="2" charset="-122"/>
                <a:ea typeface="华文隶书" panose="02010800040101010101" pitchFamily="2" charset="-122"/>
              </a:rPr>
              <a:t>文化引领    党建治理</a:t>
            </a:r>
            <a:endParaRPr lang="en-US" altLang="zh-CN" sz="3600" b="1" dirty="0" smtClean="0">
              <a:solidFill>
                <a:srgbClr val="FF0000"/>
              </a:solidFill>
              <a:latin typeface="华文隶书" panose="02010800040101010101" pitchFamily="2" charset="-122"/>
              <a:ea typeface="华文隶书" panose="02010800040101010101" pitchFamily="2" charset="-122"/>
            </a:endParaRPr>
          </a:p>
          <a:p>
            <a:pPr>
              <a:lnSpc>
                <a:spcPct val="125000"/>
              </a:lnSpc>
            </a:pPr>
            <a:r>
              <a:rPr lang="zh-CN" altLang="en-US" sz="3600" b="1" dirty="0">
                <a:solidFill>
                  <a:srgbClr val="FF0000"/>
                </a:solidFill>
                <a:latin typeface="华文隶书" panose="02010800040101010101" pitchFamily="2" charset="-122"/>
                <a:ea typeface="华文隶书" panose="02010800040101010101" pitchFamily="2" charset="-122"/>
              </a:rPr>
              <a:t>思</a:t>
            </a:r>
            <a:r>
              <a:rPr lang="zh-CN" altLang="en-US" sz="3600" b="1" dirty="0" smtClean="0">
                <a:solidFill>
                  <a:srgbClr val="FF0000"/>
                </a:solidFill>
                <a:latin typeface="华文隶书" panose="02010800040101010101" pitchFamily="2" charset="-122"/>
                <a:ea typeface="华文隶书" panose="02010800040101010101" pitchFamily="2" charset="-122"/>
              </a:rPr>
              <a:t>政建设    时事观察</a:t>
            </a:r>
            <a:endParaRPr lang="zh-CN" altLang="en-US" sz="3600" b="1" dirty="0">
              <a:solidFill>
                <a:srgbClr val="FF0000"/>
              </a:solidFill>
              <a:latin typeface="华文隶书" panose="02010800040101010101" pitchFamily="2" charset="-122"/>
              <a:ea typeface="华文隶书" panose="02010800040101010101" pitchFamily="2" charset="-122"/>
            </a:endParaRPr>
          </a:p>
        </p:txBody>
      </p:sp>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latin typeface="Calibri" panose="020F0502020204030204"/>
            </a:endParaRPr>
          </a:p>
        </p:txBody>
      </p:sp>
      <p:sp>
        <p:nvSpPr>
          <p:cNvPr id="8" name="文本框 32"/>
          <p:cNvSpPr txBox="1"/>
          <p:nvPr/>
        </p:nvSpPr>
        <p:spPr>
          <a:xfrm>
            <a:off x="107504" y="72453"/>
            <a:ext cx="7704856" cy="46037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三</a:t>
            </a:r>
            <a:r>
              <a:rPr lang="zh-CN" altLang="en-US" sz="2400" b="1" kern="0" dirty="0" smtClean="0">
                <a:solidFill>
                  <a:prstClr val="white"/>
                </a:solidFill>
                <a:latin typeface="微软雅黑" panose="020B0503020204020204" pitchFamily="34" charset="-122"/>
                <a:ea typeface="微软雅黑" panose="020B0503020204020204" pitchFamily="34" charset="-122"/>
              </a:rPr>
              <a:t>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10"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99584"/>
            <a:ext cx="3851920" cy="104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8"/>
          <p:cNvSpPr txBox="1"/>
          <p:nvPr/>
        </p:nvSpPr>
        <p:spPr>
          <a:xfrm>
            <a:off x="4716016" y="936022"/>
            <a:ext cx="5940660" cy="1938992"/>
          </a:xfrm>
          <a:prstGeom prst="rect">
            <a:avLst/>
          </a:prstGeom>
          <a:noFill/>
        </p:spPr>
        <p:txBody>
          <a:bodyPr wrap="square" rtlCol="0">
            <a:spAutoFit/>
          </a:bodyPr>
          <a:lstStyle/>
          <a:p>
            <a:pPr>
              <a:lnSpc>
                <a:spcPct val="125000"/>
              </a:lnSpc>
            </a:pPr>
            <a:r>
              <a:rPr lang="zh-CN" altLang="en-US" sz="4800" b="1" dirty="0">
                <a:solidFill>
                  <a:srgbClr val="FF0000"/>
                </a:solidFill>
                <a:latin typeface="微软雅黑" panose="020B0503020204020204" pitchFamily="34" charset="-122"/>
                <a:ea typeface="微软雅黑" panose="020B0503020204020204" pitchFamily="34" charset="-122"/>
              </a:rPr>
              <a:t>方寸提案 </a:t>
            </a:r>
            <a:r>
              <a:rPr lang="zh-CN" altLang="en-US" sz="4800" b="1" dirty="0" smtClean="0">
                <a:solidFill>
                  <a:srgbClr val="FF0000"/>
                </a:solidFill>
                <a:latin typeface="微软雅黑" panose="020B0503020204020204" pitchFamily="34" charset="-122"/>
                <a:ea typeface="微软雅黑" panose="020B0503020204020204" pitchFamily="34" charset="-122"/>
              </a:rPr>
              <a:t>    </a:t>
            </a:r>
            <a:endParaRPr lang="en-US" altLang="zh-CN" sz="4800" b="1" dirty="0" smtClean="0">
              <a:solidFill>
                <a:srgbClr val="FF0000"/>
              </a:solidFill>
              <a:latin typeface="微软雅黑" panose="020B0503020204020204" pitchFamily="34" charset="-122"/>
              <a:ea typeface="微软雅黑" panose="020B0503020204020204" pitchFamily="34" charset="-122"/>
            </a:endParaRPr>
          </a:p>
          <a:p>
            <a:pPr>
              <a:lnSpc>
                <a:spcPct val="125000"/>
              </a:lnSpc>
            </a:pPr>
            <a:r>
              <a:rPr lang="zh-CN" altLang="en-US" sz="4800" b="1" dirty="0" smtClean="0">
                <a:solidFill>
                  <a:srgbClr val="FF0000"/>
                </a:solidFill>
                <a:latin typeface="微软雅黑" panose="020B0503020204020204" pitchFamily="34" charset="-122"/>
                <a:ea typeface="微软雅黑" panose="020B0503020204020204" pitchFamily="34" charset="-122"/>
              </a:rPr>
              <a:t>       精彩青春</a:t>
            </a:r>
            <a:endParaRPr lang="zh-CN" altLang="en-US" sz="48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98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0686" y="1263240"/>
            <a:ext cx="8547422" cy="3477875"/>
          </a:xfrm>
          <a:prstGeom prst="rect">
            <a:avLst/>
          </a:prstGeom>
          <a:noFill/>
        </p:spPr>
        <p:txBody>
          <a:bodyPr wrap="square" rtlCol="0">
            <a:spAutoFit/>
          </a:bodyPr>
          <a:lstStyle/>
          <a:p>
            <a:pPr marL="457200" lvl="0" indent="-457200" algn="just">
              <a:lnSpc>
                <a:spcPct val="125000"/>
              </a:lnSpc>
              <a:buFont typeface="Wingdings" panose="05000000000000000000" pitchFamily="2" charset="2"/>
              <a:buChar char="Ø"/>
            </a:pPr>
            <a:r>
              <a:rPr lang="zh-CN" altLang="en-US" sz="2800" dirty="0">
                <a:latin typeface="黑体" panose="02010609060101010101" pitchFamily="49" charset="-122"/>
                <a:ea typeface="黑体" panose="02010609060101010101" pitchFamily="49" charset="-122"/>
                <a:sym typeface="+mn-ea"/>
              </a:rPr>
              <a:t>目的</a:t>
            </a:r>
            <a:r>
              <a:rPr lang="zh-CN" altLang="en-US" sz="2800" dirty="0" smtClean="0">
                <a:latin typeface="黑体" panose="02010609060101010101" pitchFamily="49" charset="-122"/>
                <a:ea typeface="黑体" panose="02010609060101010101" pitchFamily="49" charset="-122"/>
                <a:sym typeface="+mn-ea"/>
              </a:rPr>
              <a:t>：</a:t>
            </a:r>
            <a:endParaRPr lang="en-US" altLang="zh-CN" sz="2800" dirty="0" smtClean="0">
              <a:latin typeface="黑体" panose="02010609060101010101" pitchFamily="49" charset="-122"/>
              <a:ea typeface="黑体" panose="02010609060101010101" pitchFamily="49" charset="-122"/>
              <a:sym typeface="+mn-ea"/>
            </a:endParaRPr>
          </a:p>
          <a:p>
            <a:pPr marL="342900" lvl="0" indent="-342900" algn="just">
              <a:lnSpc>
                <a:spcPct val="125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sym typeface="+mn-ea"/>
              </a:rPr>
              <a:t>了解民情、社情、国情；</a:t>
            </a:r>
          </a:p>
          <a:p>
            <a:pPr marL="342900" lvl="0" indent="-342900" algn="just">
              <a:lnSpc>
                <a:spcPct val="125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sym typeface="+mn-ea"/>
              </a:rPr>
              <a:t>受教育、长才干、做贡献；</a:t>
            </a:r>
          </a:p>
          <a:p>
            <a:pPr marL="342900" lvl="0" indent="-342900" algn="just">
              <a:lnSpc>
                <a:spcPct val="125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sym typeface="+mn-ea"/>
              </a:rPr>
              <a:t>培养吃苦耐劳、服务社会的精神。</a:t>
            </a:r>
          </a:p>
          <a:p>
            <a:pPr marL="457200" lvl="0" indent="-457200" algn="just">
              <a:lnSpc>
                <a:spcPct val="125000"/>
              </a:lnSpc>
              <a:buFont typeface="Wingdings" panose="05000000000000000000" pitchFamily="2" charset="2"/>
              <a:buChar char="Ø"/>
            </a:pPr>
            <a:r>
              <a:rPr lang="zh-CN" altLang="en-US" sz="2800" dirty="0">
                <a:latin typeface="黑体" panose="02010609060101010101" pitchFamily="49" charset="-122"/>
                <a:ea typeface="黑体" panose="02010609060101010101" pitchFamily="49" charset="-122"/>
                <a:sym typeface="+mn-ea"/>
              </a:rPr>
              <a:t>要求</a:t>
            </a:r>
            <a:r>
              <a:rPr lang="zh-CN" altLang="en-US" sz="2800" dirty="0" smtClean="0">
                <a:latin typeface="黑体" panose="02010609060101010101" pitchFamily="49" charset="-122"/>
                <a:ea typeface="黑体" panose="02010609060101010101" pitchFamily="49" charset="-122"/>
                <a:sym typeface="+mn-ea"/>
              </a:rPr>
              <a:t>：</a:t>
            </a:r>
            <a:endParaRPr lang="en-US" altLang="zh-CN" sz="2800" dirty="0" smtClean="0">
              <a:latin typeface="黑体" panose="02010609060101010101" pitchFamily="49" charset="-122"/>
              <a:ea typeface="黑体" panose="02010609060101010101" pitchFamily="49" charset="-122"/>
              <a:sym typeface="+mn-ea"/>
            </a:endParaRPr>
          </a:p>
          <a:p>
            <a:pPr marL="342900" lvl="0" indent="-342900" algn="just">
              <a:lnSpc>
                <a:spcPct val="125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sym typeface="+mn-ea"/>
              </a:rPr>
              <a:t>社会实践作为思想政治理论课</a:t>
            </a:r>
            <a:r>
              <a:rPr lang="zh-CN" altLang="en-US" sz="2400" dirty="0">
                <a:solidFill>
                  <a:srgbClr val="FF0000"/>
                </a:solidFill>
                <a:latin typeface="楷体" panose="02010609060101010101" pitchFamily="49" charset="-122"/>
                <a:ea typeface="楷体" panose="02010609060101010101" pitchFamily="49" charset="-122"/>
                <a:sym typeface="+mn-ea"/>
              </a:rPr>
              <a:t>必修课</a:t>
            </a:r>
            <a:r>
              <a:rPr lang="zh-CN" altLang="en-US" sz="2400" dirty="0">
                <a:latin typeface="楷体" panose="02010609060101010101" pitchFamily="49" charset="-122"/>
                <a:ea typeface="楷体" panose="02010609060101010101" pitchFamily="49" charset="-122"/>
                <a:sym typeface="+mn-ea"/>
              </a:rPr>
              <a:t>，考核通过，记</a:t>
            </a:r>
            <a:r>
              <a:rPr lang="en-US" altLang="zh-CN" sz="2400" dirty="0">
                <a:solidFill>
                  <a:srgbClr val="FF0000"/>
                </a:solidFill>
                <a:latin typeface="楷体" panose="02010609060101010101" pitchFamily="49" charset="-122"/>
                <a:ea typeface="楷体" panose="02010609060101010101" pitchFamily="49" charset="-122"/>
                <a:sym typeface="+mn-ea"/>
              </a:rPr>
              <a:t>2</a:t>
            </a:r>
            <a:r>
              <a:rPr lang="zh-CN" altLang="en-US" sz="2400" dirty="0">
                <a:solidFill>
                  <a:srgbClr val="FF0000"/>
                </a:solidFill>
                <a:latin typeface="楷体" panose="02010609060101010101" pitchFamily="49" charset="-122"/>
                <a:ea typeface="楷体" panose="02010609060101010101" pitchFamily="49" charset="-122"/>
                <a:sym typeface="+mn-ea"/>
              </a:rPr>
              <a:t>学分</a:t>
            </a:r>
            <a:r>
              <a:rPr lang="zh-CN" altLang="en-US" sz="2400" dirty="0">
                <a:latin typeface="楷体" panose="02010609060101010101" pitchFamily="49" charset="-122"/>
                <a:ea typeface="楷体" panose="02010609060101010101" pitchFamily="49" charset="-122"/>
                <a:sym typeface="+mn-ea"/>
              </a:rPr>
              <a:t>；</a:t>
            </a:r>
          </a:p>
          <a:p>
            <a:pPr marL="342900" lvl="0" indent="-342900" algn="just">
              <a:lnSpc>
                <a:spcPct val="125000"/>
              </a:lnSpc>
              <a:buFont typeface="Wingdings" panose="05000000000000000000" pitchFamily="2" charset="2"/>
              <a:buChar char="l"/>
            </a:pPr>
            <a:r>
              <a:rPr lang="zh-CN" altLang="en-US" sz="2400" dirty="0">
                <a:latin typeface="楷体" panose="02010609060101010101" pitchFamily="49" charset="-122"/>
                <a:ea typeface="楷体" panose="02010609060101010101" pitchFamily="49" charset="-122"/>
                <a:sym typeface="+mn-ea"/>
              </a:rPr>
              <a:t>社会实践作为对大学生德育考评、党员发展和评优的依据</a:t>
            </a:r>
            <a:r>
              <a:rPr lang="zh-CN" altLang="en-US" sz="2400" dirty="0" smtClean="0">
                <a:latin typeface="楷体" panose="02010609060101010101" pitchFamily="49" charset="-122"/>
                <a:ea typeface="楷体" panose="02010609060101010101" pitchFamily="49" charset="-122"/>
                <a:sym typeface="+mn-ea"/>
              </a:rPr>
              <a:t>。</a:t>
            </a:r>
            <a:endParaRPr lang="zh-CN" altLang="en-US" sz="2400" dirty="0">
              <a:latin typeface="楷体" panose="02010609060101010101" pitchFamily="49" charset="-122"/>
              <a:ea typeface="楷体" panose="02010609060101010101" pitchFamily="49" charset="-122"/>
              <a:sym typeface="+mn-ea"/>
            </a:endParaRPr>
          </a:p>
        </p:txBody>
      </p:sp>
      <p:sp>
        <p:nvSpPr>
          <p:cNvPr id="5" name="TextBox 4"/>
          <p:cNvSpPr txBox="1"/>
          <p:nvPr/>
        </p:nvSpPr>
        <p:spPr>
          <a:xfrm>
            <a:off x="280670" y="220345"/>
            <a:ext cx="8590280" cy="730885"/>
          </a:xfrm>
          <a:prstGeom prst="rect">
            <a:avLst/>
          </a:prstGeom>
          <a:solidFill>
            <a:srgbClr val="FF0000"/>
          </a:solidFill>
        </p:spPr>
        <p:txBody>
          <a:bodyPr wrap="square" rtlCol="0">
            <a:spAutoFit/>
          </a:bodyPr>
          <a:lstStyle/>
          <a:p>
            <a:pPr>
              <a:lnSpc>
                <a:spcPct val="130000"/>
              </a:lnSpc>
            </a:pPr>
            <a:r>
              <a:rPr lang="zh-CN" altLang="en-US" sz="3200" b="1" dirty="0">
                <a:solidFill>
                  <a:schemeClr val="bg1"/>
                </a:solidFill>
                <a:latin typeface="黑体" panose="02010609060101010101" pitchFamily="49" charset="-122"/>
                <a:ea typeface="黑体" panose="02010609060101010101" pitchFamily="49" charset="-122"/>
                <a:sym typeface="Arial" panose="020B0604020202020204" pitchFamily="34" charset="0"/>
              </a:rPr>
              <a:t>思想政治理论课社会实践的目的和要求</a:t>
            </a:r>
            <a:r>
              <a:rPr lang="zh-CN" altLang="en-US" sz="3200" b="1" dirty="0">
                <a:latin typeface="黑体" panose="02010609060101010101" pitchFamily="49" charset="-122"/>
                <a:ea typeface="黑体" panose="02010609060101010101" pitchFamily="49" charset="-122"/>
                <a:sym typeface="Arial" panose="020B0604020202020204" pitchFamily="34" charset="0"/>
              </a:rPr>
              <a:t>：</a:t>
            </a:r>
          </a:p>
        </p:txBody>
      </p:sp>
      <p:sp>
        <p:nvSpPr>
          <p:cNvPr id="7" name="直接连接符 287746"/>
          <p:cNvSpPr/>
          <p:nvPr/>
        </p:nvSpPr>
        <p:spPr>
          <a:xfrm>
            <a:off x="-17603" y="1066446"/>
            <a:ext cx="9144000" cy="0"/>
          </a:xfrm>
          <a:prstGeom prst="line">
            <a:avLst/>
          </a:prstGeom>
          <a:ln w="57150" cap="flat" cmpd="thinThick">
            <a:solidFill>
              <a:schemeClr val="tx1"/>
            </a:solidFill>
            <a:prstDash val="solid"/>
            <a:round/>
            <a:headEnd type="none" w="med" len="med"/>
            <a:tailEnd type="none" w="med" len="med"/>
          </a:ln>
        </p:spPr>
        <p:txBody>
          <a:bodyPr anchor="t"/>
          <a:lstStyle/>
          <a:p>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2582" y="841276"/>
            <a:ext cx="8803914" cy="4016484"/>
          </a:xfrm>
          <a:prstGeom prst="rect">
            <a:avLst/>
          </a:prstGeom>
          <a:noFill/>
        </p:spPr>
        <p:txBody>
          <a:bodyPr wrap="square" rtlCol="0">
            <a:spAutoFit/>
          </a:bodyPr>
          <a:lstStyle/>
          <a:p>
            <a:pPr algn="just">
              <a:lnSpc>
                <a:spcPct val="125000"/>
              </a:lnSpc>
              <a:buFont typeface="Wingdings" panose="05000000000000000000" charset="0"/>
              <a:buChar char="Ø"/>
            </a:pPr>
            <a:r>
              <a:rPr lang="zh-CN" altLang="en-US" sz="2000" dirty="0" smtClean="0">
                <a:solidFill>
                  <a:prstClr val="black"/>
                </a:solidFill>
                <a:latin typeface="黑体" panose="02010609060101010101" pitchFamily="49" charset="-122"/>
                <a:ea typeface="黑体" panose="02010609060101010101" pitchFamily="49" charset="-122"/>
              </a:rPr>
              <a:t>中国共产党形成</a:t>
            </a:r>
            <a:r>
              <a:rPr lang="zh-CN" altLang="en-US" sz="2000" dirty="0">
                <a:solidFill>
                  <a:prstClr val="black"/>
                </a:solidFill>
                <a:latin typeface="黑体" panose="02010609060101010101" pitchFamily="49" charset="-122"/>
                <a:ea typeface="黑体" panose="02010609060101010101" pitchFamily="49" charset="-122"/>
              </a:rPr>
              <a:t>了一系列伟大精神，构筑起了中国共产党人的精神谱系，为我们立党兴党强党提供了丰厚滋养，</a:t>
            </a:r>
            <a:r>
              <a:rPr lang="zh-CN" altLang="en-US" sz="2000" dirty="0" smtClean="0">
                <a:solidFill>
                  <a:prstClr val="black"/>
                </a:solidFill>
                <a:latin typeface="黑体" panose="02010609060101010101" pitchFamily="49" charset="-122"/>
                <a:ea typeface="黑体" panose="02010609060101010101" pitchFamily="49" charset="-122"/>
              </a:rPr>
              <a:t>是中国共产党</a:t>
            </a:r>
            <a:r>
              <a:rPr lang="zh-CN" altLang="en-US" sz="2000" dirty="0">
                <a:solidFill>
                  <a:prstClr val="black"/>
                </a:solidFill>
                <a:latin typeface="黑体" panose="02010609060101010101" pitchFamily="49" charset="-122"/>
                <a:ea typeface="黑体" panose="02010609060101010101" pitchFamily="49" charset="-122"/>
              </a:rPr>
              <a:t>不断发展壮大的成功密码，也是迈进新征程、奋进新时代的宝贵财富。以中国共产党诞生、发展、壮大的足迹为主线，探访中国共产党在革命、建设、改革事业中具有重大意义的纪念地，传承红色精神</a:t>
            </a:r>
            <a:r>
              <a:rPr lang="zh-CN" altLang="en-US" sz="2000" dirty="0" smtClean="0">
                <a:solidFill>
                  <a:prstClr val="black"/>
                </a:solidFill>
                <a:latin typeface="黑体" panose="02010609060101010101" pitchFamily="49" charset="-122"/>
                <a:ea typeface="黑体" panose="02010609060101010101" pitchFamily="49" charset="-122"/>
              </a:rPr>
              <a:t>，坚定</a:t>
            </a:r>
            <a:r>
              <a:rPr lang="zh-CN" altLang="en-US" sz="2000" dirty="0">
                <a:solidFill>
                  <a:prstClr val="black"/>
                </a:solidFill>
                <a:latin typeface="黑体" panose="02010609060101010101" pitchFamily="49" charset="-122"/>
                <a:ea typeface="黑体" panose="02010609060101010101" pitchFamily="49" charset="-122"/>
              </a:rPr>
              <a:t>文化自信，实现中华民族伟大复兴。</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zh-CN" altLang="en-US" sz="2000" b="1" dirty="0" smtClean="0">
                <a:solidFill>
                  <a:srgbClr val="FF0000"/>
                </a:solidFill>
                <a:latin typeface="楷体" panose="02010609060101010101" pitchFamily="49" charset="-122"/>
                <a:ea typeface="楷体" panose="02010609060101010101" pitchFamily="49" charset="-122"/>
              </a:rPr>
              <a:t>参考选题方向：</a:t>
            </a:r>
            <a:endParaRPr lang="en-US" altLang="zh-CN" sz="2000" b="1" dirty="0" smtClean="0">
              <a:solidFill>
                <a:srgbClr val="FF0000"/>
              </a:solidFill>
              <a:latin typeface="楷体" panose="02010609060101010101" pitchFamily="49" charset="-122"/>
              <a:ea typeface="楷体" panose="02010609060101010101" pitchFamily="49" charset="-122"/>
            </a:endParaRPr>
          </a:p>
          <a:p>
            <a:pPr algn="just">
              <a:lnSpc>
                <a:spcPct val="125000"/>
              </a:lnSpc>
            </a:pP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a:solidFill>
                  <a:srgbClr val="FF0000"/>
                </a:solidFill>
                <a:latin typeface="楷体" panose="02010609060101010101" pitchFamily="49" charset="-122"/>
                <a:ea typeface="楷体" panose="02010609060101010101" pitchFamily="49" charset="-122"/>
              </a:rPr>
              <a:t>1</a:t>
            </a:r>
            <a:r>
              <a:rPr lang="zh-CN" altLang="en-US" sz="2000" b="1" dirty="0">
                <a:solidFill>
                  <a:srgbClr val="FF0000"/>
                </a:solidFill>
                <a:latin typeface="楷体" panose="02010609060101010101" pitchFamily="49" charset="-122"/>
                <a:ea typeface="楷体" panose="02010609060101010101" pitchFamily="49" charset="-122"/>
              </a:rPr>
              <a:t>）红船</a:t>
            </a:r>
            <a:r>
              <a:rPr lang="zh-CN" altLang="en-US" sz="2000" b="1" dirty="0" smtClean="0">
                <a:solidFill>
                  <a:srgbClr val="FF0000"/>
                </a:solidFill>
                <a:latin typeface="楷体" panose="02010609060101010101" pitchFamily="49" charset="-122"/>
                <a:ea typeface="楷体" panose="02010609060101010101" pitchFamily="49" charset="-122"/>
              </a:rPr>
              <a:t>精神</a:t>
            </a:r>
            <a:r>
              <a:rPr lang="en-US" altLang="zh-CN" sz="2000" b="1" dirty="0" smtClean="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a:solidFill>
                  <a:srgbClr val="FF0000"/>
                </a:solidFill>
                <a:latin typeface="楷体" panose="02010609060101010101" pitchFamily="49" charset="-122"/>
                <a:ea typeface="楷体" panose="02010609060101010101" pitchFamily="49" charset="-122"/>
              </a:rPr>
              <a:t>2</a:t>
            </a:r>
            <a:r>
              <a:rPr lang="zh-CN" altLang="en-US" sz="2000" b="1" dirty="0">
                <a:solidFill>
                  <a:srgbClr val="FF0000"/>
                </a:solidFill>
                <a:latin typeface="楷体" panose="02010609060101010101" pitchFamily="49" charset="-122"/>
                <a:ea typeface="楷体" panose="02010609060101010101" pitchFamily="49" charset="-122"/>
              </a:rPr>
              <a:t>）长征精神</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3</a:t>
            </a:r>
            <a:r>
              <a:rPr lang="zh-CN" altLang="en-US" sz="2000" b="1" dirty="0" smtClean="0">
                <a:solidFill>
                  <a:srgbClr val="FF0000"/>
                </a:solidFill>
                <a:latin typeface="楷体" panose="02010609060101010101" pitchFamily="49" charset="-122"/>
                <a:ea typeface="楷体" panose="02010609060101010101" pitchFamily="49" charset="-122"/>
              </a:rPr>
              <a:t>）抗战精神（</a:t>
            </a:r>
            <a:r>
              <a:rPr lang="en-US" altLang="zh-CN" sz="2000" b="1" dirty="0" smtClean="0">
                <a:solidFill>
                  <a:srgbClr val="FF0000"/>
                </a:solidFill>
                <a:latin typeface="楷体" panose="02010609060101010101" pitchFamily="49" charset="-122"/>
                <a:ea typeface="楷体" panose="02010609060101010101" pitchFamily="49" charset="-122"/>
              </a:rPr>
              <a:t>4</a:t>
            </a:r>
            <a:r>
              <a:rPr lang="zh-CN" alt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延安精神</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5</a:t>
            </a:r>
            <a:r>
              <a:rPr lang="zh-CN" alt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西柏坡</a:t>
            </a:r>
            <a:r>
              <a:rPr lang="zh-CN" altLang="en-US" sz="2000" b="1" dirty="0" smtClean="0">
                <a:solidFill>
                  <a:srgbClr val="FF0000"/>
                </a:solidFill>
                <a:latin typeface="楷体" panose="02010609060101010101" pitchFamily="49" charset="-122"/>
                <a:ea typeface="楷体" panose="02010609060101010101" pitchFamily="49" charset="-122"/>
              </a:rPr>
              <a:t>精神</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6</a:t>
            </a:r>
            <a:r>
              <a:rPr lang="zh-CN" altLang="en-US" sz="2000" b="1" dirty="0" smtClean="0">
                <a:solidFill>
                  <a:srgbClr val="FF0000"/>
                </a:solidFill>
                <a:latin typeface="楷体" panose="02010609060101010101" pitchFamily="49" charset="-122"/>
                <a:ea typeface="楷体" panose="02010609060101010101" pitchFamily="49" charset="-122"/>
              </a:rPr>
              <a:t>）西迁精神 （</a:t>
            </a:r>
            <a:r>
              <a:rPr lang="en-US" altLang="zh-CN" sz="2000" b="1" dirty="0" smtClean="0">
                <a:solidFill>
                  <a:srgbClr val="FF0000"/>
                </a:solidFill>
                <a:latin typeface="楷体" panose="02010609060101010101" pitchFamily="49" charset="-122"/>
                <a:ea typeface="楷体" panose="02010609060101010101" pitchFamily="49" charset="-122"/>
              </a:rPr>
              <a:t>7</a:t>
            </a:r>
            <a:r>
              <a:rPr lang="zh-CN" alt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雷锋精神</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8</a:t>
            </a:r>
            <a:r>
              <a:rPr lang="zh-CN" altLang="en-US" sz="2000" b="1" dirty="0" smtClean="0">
                <a:solidFill>
                  <a:srgbClr val="FF0000"/>
                </a:solidFill>
                <a:latin typeface="楷体" panose="02010609060101010101" pitchFamily="49" charset="-122"/>
                <a:ea typeface="楷体" panose="02010609060101010101" pitchFamily="49" charset="-122"/>
              </a:rPr>
              <a:t>）大庆精神、铁人</a:t>
            </a:r>
            <a:r>
              <a:rPr lang="zh-CN" altLang="en-US" sz="2000" b="1" dirty="0">
                <a:solidFill>
                  <a:srgbClr val="FF0000"/>
                </a:solidFill>
                <a:latin typeface="楷体" panose="02010609060101010101" pitchFamily="49" charset="-122"/>
                <a:ea typeface="楷体" panose="02010609060101010101" pitchFamily="49" charset="-122"/>
              </a:rPr>
              <a:t>精神</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9</a:t>
            </a:r>
            <a:r>
              <a:rPr lang="zh-CN" alt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“两弹一星”精神</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10</a:t>
            </a:r>
            <a:r>
              <a:rPr lang="zh-CN" altLang="en-US" sz="2000" b="1" dirty="0" smtClean="0">
                <a:solidFill>
                  <a:srgbClr val="FF0000"/>
                </a:solidFill>
                <a:latin typeface="楷体" panose="02010609060101010101" pitchFamily="49" charset="-122"/>
                <a:ea typeface="楷体" panose="02010609060101010101" pitchFamily="49" charset="-122"/>
              </a:rPr>
              <a:t>）焦裕禄精神</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11</a:t>
            </a:r>
            <a:r>
              <a:rPr lang="zh-CN" altLang="en-US" sz="2000" b="1" dirty="0" smtClean="0">
                <a:solidFill>
                  <a:srgbClr val="FF0000"/>
                </a:solidFill>
                <a:latin typeface="楷体" panose="02010609060101010101" pitchFamily="49" charset="-122"/>
                <a:ea typeface="楷体" panose="02010609060101010101" pitchFamily="49" charset="-122"/>
              </a:rPr>
              <a:t>）右玉精神</a:t>
            </a:r>
            <a:r>
              <a:rPr lang="en-US" altLang="zh-CN" sz="2000" b="1" dirty="0" smtClean="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12</a:t>
            </a:r>
            <a:r>
              <a:rPr lang="zh-CN" altLang="en-US" sz="2000" b="1" dirty="0" smtClean="0">
                <a:solidFill>
                  <a:srgbClr val="FF0000"/>
                </a:solidFill>
                <a:latin typeface="楷体" panose="02010609060101010101" pitchFamily="49" charset="-122"/>
                <a:ea typeface="楷体" panose="02010609060101010101" pitchFamily="49" charset="-122"/>
              </a:rPr>
              <a:t>）航天</a:t>
            </a:r>
            <a:r>
              <a:rPr lang="zh-CN" altLang="en-US" sz="2000" b="1" dirty="0">
                <a:solidFill>
                  <a:srgbClr val="FF0000"/>
                </a:solidFill>
                <a:latin typeface="楷体" panose="02010609060101010101" pitchFamily="49" charset="-122"/>
                <a:ea typeface="楷体" panose="02010609060101010101" pitchFamily="49" charset="-122"/>
              </a:rPr>
              <a:t>精神</a:t>
            </a:r>
            <a:r>
              <a:rPr lang="en-US" altLang="zh-CN" sz="2000" b="1" dirty="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a:t>
            </a:r>
            <a:r>
              <a:rPr lang="en-US" altLang="zh-CN" sz="2000" b="1" dirty="0" smtClean="0">
                <a:solidFill>
                  <a:srgbClr val="FF0000"/>
                </a:solidFill>
                <a:latin typeface="楷体" panose="02010609060101010101" pitchFamily="49" charset="-122"/>
                <a:ea typeface="楷体" panose="02010609060101010101" pitchFamily="49" charset="-122"/>
              </a:rPr>
              <a:t>13</a:t>
            </a:r>
            <a:r>
              <a:rPr lang="zh-CN" altLang="en-US" sz="2000" b="1" dirty="0" smtClean="0">
                <a:solidFill>
                  <a:srgbClr val="FF0000"/>
                </a:solidFill>
                <a:latin typeface="楷体" panose="02010609060101010101" pitchFamily="49" charset="-122"/>
                <a:ea typeface="楷体" panose="02010609060101010101" pitchFamily="49" charset="-122"/>
              </a:rPr>
              <a:t>）抗震精神 （</a:t>
            </a:r>
            <a:r>
              <a:rPr lang="en-US" altLang="zh-CN" sz="2000" b="1" dirty="0" smtClean="0">
                <a:solidFill>
                  <a:srgbClr val="FF0000"/>
                </a:solidFill>
                <a:latin typeface="楷体" panose="02010609060101010101" pitchFamily="49" charset="-122"/>
                <a:ea typeface="楷体" panose="02010609060101010101" pitchFamily="49" charset="-122"/>
              </a:rPr>
              <a:t>14</a:t>
            </a:r>
            <a:r>
              <a:rPr lang="zh-CN" altLang="en-US" sz="2000" b="1" dirty="0" smtClean="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塞罕坝</a:t>
            </a:r>
            <a:r>
              <a:rPr lang="zh-CN" altLang="en-US" sz="2000" b="1" dirty="0" smtClean="0">
                <a:solidFill>
                  <a:srgbClr val="FF0000"/>
                </a:solidFill>
                <a:latin typeface="楷体" panose="02010609060101010101" pitchFamily="49" charset="-122"/>
                <a:ea typeface="楷体" panose="02010609060101010101" pitchFamily="49" charset="-122"/>
              </a:rPr>
              <a:t>精神  （</a:t>
            </a:r>
            <a:r>
              <a:rPr lang="en-US" altLang="zh-CN" sz="2000" b="1" dirty="0" smtClean="0">
                <a:solidFill>
                  <a:srgbClr val="FF0000"/>
                </a:solidFill>
                <a:latin typeface="楷体" panose="02010609060101010101" pitchFamily="49" charset="-122"/>
                <a:ea typeface="楷体" panose="02010609060101010101" pitchFamily="49" charset="-122"/>
              </a:rPr>
              <a:t>15</a:t>
            </a:r>
            <a:r>
              <a:rPr lang="zh-CN" altLang="en-US" sz="2000" b="1" dirty="0" smtClean="0">
                <a:solidFill>
                  <a:srgbClr val="FF0000"/>
                </a:solidFill>
                <a:latin typeface="楷体" panose="02010609060101010101" pitchFamily="49" charset="-122"/>
                <a:ea typeface="楷体" panose="02010609060101010101" pitchFamily="49" charset="-122"/>
              </a:rPr>
              <a:t>）抗疫精神</a:t>
            </a:r>
            <a:endParaRPr sz="2000" b="1" dirty="0">
              <a:solidFill>
                <a:srgbClr val="FF0000"/>
              </a:solidFill>
              <a:latin typeface="楷体" panose="02010609060101010101" pitchFamily="49" charset="-122"/>
              <a:ea typeface="楷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333872" y="72453"/>
            <a:ext cx="6444524" cy="461665"/>
          </a:xfrm>
          <a:prstGeom prst="rect">
            <a:avLst/>
          </a:prstGeom>
          <a:noFill/>
        </p:spPr>
        <p:txBody>
          <a:bodyPr wrap="square" rtlCol="0">
            <a:spAutoFit/>
          </a:bodyPr>
          <a:lstStyle/>
          <a:p>
            <a:r>
              <a:rPr lang="en-US" altLang="zh-CN" sz="2400" b="1" kern="0" dirty="0">
                <a:solidFill>
                  <a:schemeClr val="bg1"/>
                </a:solidFill>
                <a:latin typeface="微软雅黑" panose="020B0503020204020204" pitchFamily="34" charset="-122"/>
                <a:ea typeface="微软雅黑" panose="020B0503020204020204" pitchFamily="34" charset="-122"/>
              </a:rPr>
              <a:t>1</a:t>
            </a:r>
            <a:r>
              <a:rPr lang="en-US" altLang="zh-CN" sz="2400" b="1" kern="0" dirty="0" smtClean="0">
                <a:solidFill>
                  <a:schemeClr val="bg1"/>
                </a:solidFill>
                <a:latin typeface="微软雅黑" panose="020B0503020204020204" pitchFamily="34" charset="-122"/>
                <a:ea typeface="微软雅黑" panose="020B0503020204020204" pitchFamily="34" charset="-122"/>
              </a:rPr>
              <a:t>.</a:t>
            </a:r>
            <a:r>
              <a:rPr lang="zh-CN" altLang="en-US" sz="2400" b="1" kern="0" dirty="0" smtClean="0">
                <a:solidFill>
                  <a:schemeClr val="bg1"/>
                </a:solidFill>
                <a:latin typeface="微软雅黑" panose="020B0503020204020204" pitchFamily="34" charset="-122"/>
                <a:ea typeface="微软雅黑" panose="020B0503020204020204" pitchFamily="34" charset="-122"/>
              </a:rPr>
              <a:t>革命</a:t>
            </a:r>
            <a:r>
              <a:rPr lang="zh-CN" altLang="en-US" sz="2400" b="1" kern="0" dirty="0">
                <a:solidFill>
                  <a:schemeClr val="bg1"/>
                </a:solidFill>
                <a:latin typeface="微软雅黑" panose="020B0503020204020204" pitchFamily="34" charset="-122"/>
                <a:ea typeface="微软雅黑" panose="020B0503020204020204" pitchFamily="34" charset="-122"/>
              </a:rPr>
              <a:t>文化与社会主义先进文化的当代传承</a:t>
            </a: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2582" y="913284"/>
            <a:ext cx="8803914" cy="3939540"/>
          </a:xfrm>
          <a:prstGeom prst="rect">
            <a:avLst/>
          </a:prstGeom>
          <a:noFill/>
        </p:spPr>
        <p:txBody>
          <a:bodyPr wrap="square" rtlCol="0">
            <a:spAutoFit/>
          </a:bodyPr>
          <a:lstStyle/>
          <a:p>
            <a:pPr algn="just">
              <a:lnSpc>
                <a:spcPct val="125000"/>
              </a:lnSpc>
              <a:buFont typeface="Wingdings" panose="05000000000000000000" charset="0"/>
              <a:buChar char="Ø"/>
            </a:pPr>
            <a:r>
              <a:rPr lang="zh-CN" altLang="en-US" sz="2000" dirty="0">
                <a:solidFill>
                  <a:prstClr val="black"/>
                </a:solidFill>
                <a:latin typeface="黑体" panose="02010609060101010101" pitchFamily="49" charset="-122"/>
                <a:ea typeface="黑体" panose="02010609060101010101" pitchFamily="49" charset="-122"/>
              </a:rPr>
              <a:t>北京理工大学在</a:t>
            </a:r>
            <a:r>
              <a:rPr lang="en-US" altLang="zh-CN" sz="2000" dirty="0">
                <a:solidFill>
                  <a:prstClr val="black"/>
                </a:solidFill>
                <a:latin typeface="黑体" panose="02010609060101010101" pitchFamily="49" charset="-122"/>
                <a:ea typeface="黑体" panose="02010609060101010101" pitchFamily="49" charset="-122"/>
              </a:rPr>
              <a:t>80</a:t>
            </a:r>
            <a:r>
              <a:rPr lang="zh-CN" altLang="en-US" sz="2000" dirty="0">
                <a:solidFill>
                  <a:prstClr val="black"/>
                </a:solidFill>
                <a:latin typeface="黑体" panose="02010609060101010101" pitchFamily="49" charset="-122"/>
                <a:ea typeface="黑体" panose="02010609060101010101" pitchFamily="49" charset="-122"/>
              </a:rPr>
              <a:t>年的办学历程中，坚持听党话、跟党走，传承“延安根、军工魂”红色基因，形成了独特的精神气质和文化内核，走出了一条中国共产党创办和领导中国特色高等教育的“红色育人路”，矢志国防、服务战略的“强军报国路”，开放包容、交叉融合的</a:t>
            </a:r>
            <a:r>
              <a:rPr lang="zh-CN" altLang="en-US" sz="2000" dirty="0" smtClean="0">
                <a:solidFill>
                  <a:prstClr val="black"/>
                </a:solidFill>
                <a:latin typeface="黑体" panose="02010609060101010101" pitchFamily="49" charset="-122"/>
                <a:ea typeface="黑体" panose="02010609060101010101" pitchFamily="49" charset="-122"/>
              </a:rPr>
              <a:t>“创新发展路”。</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zh-CN" altLang="en-US" sz="2000" b="1" dirty="0">
                <a:solidFill>
                  <a:srgbClr val="FF0000"/>
                </a:solidFill>
                <a:latin typeface="楷体" panose="02010609060101010101" pitchFamily="49" charset="-122"/>
                <a:ea typeface="楷体" panose="02010609060101010101" pitchFamily="49" charset="-122"/>
              </a:rPr>
              <a:t>参考选题方向：</a:t>
            </a:r>
          </a:p>
          <a:p>
            <a:pPr>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延河联盟高校</a:t>
            </a:r>
            <a:r>
              <a:rPr lang="zh-CN" altLang="en-US" sz="2000" b="1" dirty="0" smtClean="0">
                <a:latin typeface="楷体" panose="02010609060101010101" pitchFamily="49" charset="-122"/>
                <a:ea typeface="楷体" panose="02010609060101010101" pitchFamily="49" charset="-122"/>
              </a:rPr>
              <a:t>红色育人路的理论与实践</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2</a:t>
            </a:r>
            <a:r>
              <a:rPr lang="zh-CN" altLang="en-US" sz="2000" b="1" dirty="0" smtClean="0">
                <a:latin typeface="楷体" panose="02010609060101010101" pitchFamily="49" charset="-122"/>
                <a:ea typeface="楷体" panose="02010609060101010101" pitchFamily="49" charset="-122"/>
              </a:rPr>
              <a:t>）在校学生对</a:t>
            </a:r>
            <a:r>
              <a:rPr lang="zh-CN" altLang="en-US" sz="2000" b="1" dirty="0" smtClean="0">
                <a:solidFill>
                  <a:srgbClr val="FF0000"/>
                </a:solidFill>
                <a:latin typeface="楷体" panose="02010609060101010101" pitchFamily="49" charset="-122"/>
                <a:ea typeface="楷体" panose="02010609060101010101" pitchFamily="49" charset="-122"/>
              </a:rPr>
              <a:t>红色基因</a:t>
            </a:r>
            <a:r>
              <a:rPr lang="zh-CN" altLang="en-US" sz="2000" b="1" dirty="0" smtClean="0">
                <a:latin typeface="楷体" panose="02010609060101010101" pitchFamily="49" charset="-122"/>
                <a:ea typeface="楷体" panose="02010609060101010101" pitchFamily="49" charset="-122"/>
              </a:rPr>
              <a:t>的接受与传承</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3</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延安根、军工魂</a:t>
            </a:r>
            <a:r>
              <a:rPr lang="zh-CN" altLang="en-US" sz="2000" b="1" dirty="0" smtClean="0">
                <a:latin typeface="楷体" panose="02010609060101010101" pitchFamily="49" charset="-122"/>
                <a:ea typeface="楷体" panose="02010609060101010101" pitchFamily="49" charset="-122"/>
              </a:rPr>
              <a:t>”传承育人红色基因</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4</a:t>
            </a:r>
            <a:r>
              <a:rPr lang="zh-CN" altLang="en-US" sz="2000" b="1" dirty="0" smtClean="0">
                <a:latin typeface="楷体" panose="02010609060101010101" pitchFamily="49" charset="-122"/>
                <a:ea typeface="楷体" panose="02010609060101010101" pitchFamily="49" charset="-122"/>
              </a:rPr>
              <a:t>）军工企业中</a:t>
            </a:r>
            <a:r>
              <a:rPr lang="zh-CN" altLang="en-US" sz="2000" b="1" dirty="0" smtClean="0">
                <a:solidFill>
                  <a:srgbClr val="FF0000"/>
                </a:solidFill>
                <a:latin typeface="楷体" panose="02010609060101010101" pitchFamily="49" charset="-122"/>
                <a:ea typeface="楷体" panose="02010609060101010101" pitchFamily="49" charset="-122"/>
              </a:rPr>
              <a:t>军工文化</a:t>
            </a:r>
            <a:r>
              <a:rPr lang="zh-CN" altLang="en-US" sz="2000" b="1" dirty="0" smtClean="0">
                <a:latin typeface="楷体" panose="02010609060101010101" pitchFamily="49" charset="-122"/>
                <a:ea typeface="楷体" panose="02010609060101010101" pitchFamily="49" charset="-122"/>
              </a:rPr>
              <a:t>的形成与当代价值</a:t>
            </a: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333872" y="72453"/>
            <a:ext cx="6444524" cy="461665"/>
          </a:xfrm>
          <a:prstGeom prst="rect">
            <a:avLst/>
          </a:prstGeom>
          <a:noFill/>
        </p:spPr>
        <p:txBody>
          <a:bodyPr wrap="square" rtlCol="0">
            <a:spAutoFit/>
          </a:bodyPr>
          <a:lstStyle/>
          <a:p>
            <a:r>
              <a:rPr lang="en-US" altLang="zh-CN" sz="2400" b="1" kern="0" dirty="0">
                <a:solidFill>
                  <a:prstClr val="white"/>
                </a:solidFill>
                <a:latin typeface="微软雅黑" panose="020B0503020204020204" pitchFamily="34" charset="-122"/>
                <a:ea typeface="微软雅黑" panose="020B0503020204020204" pitchFamily="34" charset="-122"/>
              </a:rPr>
              <a:t>2</a:t>
            </a:r>
            <a:r>
              <a:rPr lang="en-US" altLang="zh-CN" sz="2400" b="1" kern="0" dirty="0" smtClean="0">
                <a:solidFill>
                  <a:prstClr val="white"/>
                </a:solidFill>
                <a:latin typeface="微软雅黑" panose="020B0503020204020204" pitchFamily="34" charset="-122"/>
                <a:ea typeface="微软雅黑" panose="020B0503020204020204" pitchFamily="34" charset="-122"/>
              </a:rPr>
              <a:t>.</a:t>
            </a:r>
            <a:r>
              <a:rPr lang="zh-CN" altLang="en-US" sz="2400" b="1" kern="0" dirty="0" smtClean="0">
                <a:solidFill>
                  <a:prstClr val="white"/>
                </a:solidFill>
                <a:latin typeface="微软雅黑" panose="020B0503020204020204" pitchFamily="34" charset="-122"/>
                <a:ea typeface="微软雅黑" panose="020B0503020204020204" pitchFamily="34" charset="-122"/>
              </a:rPr>
              <a:t>传承“延安根、军工魂”</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59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1057300"/>
            <a:ext cx="8496944" cy="3554819"/>
          </a:xfrm>
          <a:prstGeom prst="rect">
            <a:avLst/>
          </a:prstGeom>
          <a:noFill/>
        </p:spPr>
        <p:txBody>
          <a:bodyPr wrap="square" rtlCol="0">
            <a:spAutoFit/>
          </a:bodyPr>
          <a:lstStyle/>
          <a:p>
            <a:pPr algn="just">
              <a:lnSpc>
                <a:spcPct val="125000"/>
              </a:lnSpc>
              <a:buFont typeface="Wingdings" panose="05000000000000000000" charset="0"/>
              <a:buChar char="Ø"/>
            </a:pPr>
            <a:r>
              <a:rPr lang="zh-CN" altLang="en-US" sz="2000" dirty="0">
                <a:solidFill>
                  <a:prstClr val="black"/>
                </a:solidFill>
                <a:latin typeface="黑体" panose="02010609060101010101" pitchFamily="49" charset="-122"/>
                <a:ea typeface="黑体" panose="02010609060101010101" pitchFamily="49" charset="-122"/>
              </a:rPr>
              <a:t>瞄准党和国家重大理论与实践需要，面向国家治理体系与治理能力现代化、立德树人根本任务和经济社会发展主战场，深入总结党的建设与国家治理的成功经验，充分融合创新，推动马克思主义理论学科跨越式发展。</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zh-CN" altLang="en-US" sz="2000" b="1" dirty="0">
                <a:solidFill>
                  <a:srgbClr val="FF0000"/>
                </a:solidFill>
                <a:latin typeface="楷体" panose="02010609060101010101" pitchFamily="49" charset="-122"/>
                <a:ea typeface="楷体" panose="02010609060101010101" pitchFamily="49" charset="-122"/>
              </a:rPr>
              <a:t>参考选题</a:t>
            </a:r>
            <a:r>
              <a:rPr lang="zh-CN" altLang="en-US" sz="2000" b="1" dirty="0" smtClean="0">
                <a:solidFill>
                  <a:srgbClr val="FF0000"/>
                </a:solidFill>
                <a:latin typeface="楷体" panose="02010609060101010101" pitchFamily="49" charset="-122"/>
                <a:ea typeface="楷体" panose="02010609060101010101" pitchFamily="49" charset="-122"/>
              </a:rPr>
              <a:t>方向：</a:t>
            </a:r>
            <a:endParaRPr lang="zh-CN" altLang="en-US" sz="2000" b="1" dirty="0">
              <a:solidFill>
                <a:srgbClr val="FF0000"/>
              </a:solidFill>
              <a:latin typeface="楷体" panose="02010609060101010101" pitchFamily="49" charset="-122"/>
              <a:ea typeface="楷体" panose="02010609060101010101" pitchFamily="49" charset="-122"/>
            </a:endParaRPr>
          </a:p>
          <a:p>
            <a:pPr>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）党的建设与</a:t>
            </a:r>
            <a:r>
              <a:rPr lang="zh-CN" altLang="en-US" sz="2000" b="1" dirty="0">
                <a:solidFill>
                  <a:srgbClr val="FF0000"/>
                </a:solidFill>
                <a:latin typeface="楷体" panose="02010609060101010101" pitchFamily="49" charset="-122"/>
                <a:ea typeface="楷体" panose="02010609060101010101" pitchFamily="49" charset="-122"/>
              </a:rPr>
              <a:t>国家治理</a:t>
            </a:r>
            <a:r>
              <a:rPr lang="zh-CN" altLang="en-US" sz="2000" b="1" dirty="0">
                <a:latin typeface="楷体" panose="02010609060101010101" pitchFamily="49" charset="-122"/>
                <a:ea typeface="楷体" panose="02010609060101010101" pitchFamily="49" charset="-122"/>
              </a:rPr>
              <a:t>基础理论</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）党的建设与</a:t>
            </a:r>
            <a:r>
              <a:rPr lang="zh-CN" altLang="en-US" sz="2000" b="1" dirty="0">
                <a:solidFill>
                  <a:srgbClr val="FF0000"/>
                </a:solidFill>
                <a:latin typeface="楷体" panose="02010609060101010101" pitchFamily="49" charset="-122"/>
                <a:ea typeface="楷体" panose="02010609060101010101" pitchFamily="49" charset="-122"/>
              </a:rPr>
              <a:t>经济</a:t>
            </a:r>
            <a:r>
              <a:rPr lang="zh-CN" altLang="en-US" sz="2000" b="1" dirty="0" smtClean="0">
                <a:solidFill>
                  <a:srgbClr val="FF0000"/>
                </a:solidFill>
                <a:latin typeface="楷体" panose="02010609060101010101" pitchFamily="49" charset="-122"/>
                <a:ea typeface="楷体" panose="02010609060101010101" pitchFamily="49" charset="-122"/>
              </a:rPr>
              <a:t>治理</a:t>
            </a:r>
            <a:endParaRPr lang="en-US" altLang="zh-CN" sz="2000" b="1" dirty="0" smtClean="0">
              <a:solidFill>
                <a:srgbClr val="FF0000"/>
              </a:solidFill>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）党的建设与</a:t>
            </a:r>
            <a:r>
              <a:rPr lang="zh-CN" altLang="en-US" sz="2000" b="1" dirty="0">
                <a:solidFill>
                  <a:srgbClr val="FF0000"/>
                </a:solidFill>
                <a:latin typeface="楷体" panose="02010609060101010101" pitchFamily="49" charset="-122"/>
                <a:ea typeface="楷体" panose="02010609060101010101" pitchFamily="49" charset="-122"/>
              </a:rPr>
              <a:t>大学</a:t>
            </a:r>
            <a:r>
              <a:rPr lang="zh-CN" altLang="en-US" sz="2000" b="1" dirty="0" smtClean="0">
                <a:solidFill>
                  <a:srgbClr val="FF0000"/>
                </a:solidFill>
                <a:latin typeface="楷体" panose="02010609060101010101" pitchFamily="49" charset="-122"/>
                <a:ea typeface="楷体" panose="02010609060101010101" pitchFamily="49" charset="-122"/>
              </a:rPr>
              <a:t>治理</a:t>
            </a:r>
            <a:endParaRPr lang="en-US" altLang="zh-CN" sz="2000" b="1" dirty="0" smtClean="0">
              <a:solidFill>
                <a:srgbClr val="FF0000"/>
              </a:solidFill>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）党的建设与</a:t>
            </a:r>
            <a:r>
              <a:rPr lang="zh-CN" altLang="en-US" sz="2000" b="1" dirty="0">
                <a:solidFill>
                  <a:srgbClr val="FF0000"/>
                </a:solidFill>
                <a:latin typeface="楷体" panose="02010609060101010101" pitchFamily="49" charset="-122"/>
                <a:ea typeface="楷体" panose="02010609060101010101" pitchFamily="49" charset="-122"/>
              </a:rPr>
              <a:t>企业治理</a:t>
            </a:r>
            <a:endParaRPr lang="zh-CN" altLang="en-US" sz="2000" b="1" dirty="0" smtClean="0">
              <a:solidFill>
                <a:srgbClr val="FF0000"/>
              </a:solidFill>
              <a:latin typeface="楷体" panose="02010609060101010101" pitchFamily="49" charset="-122"/>
              <a:ea typeface="楷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333872" y="72453"/>
            <a:ext cx="6444524" cy="461665"/>
          </a:xfrm>
          <a:prstGeom prst="rect">
            <a:avLst/>
          </a:prstGeom>
          <a:noFill/>
        </p:spPr>
        <p:txBody>
          <a:bodyPr wrap="square" rtlCol="0">
            <a:spAutoFit/>
          </a:bodyPr>
          <a:lstStyle/>
          <a:p>
            <a:r>
              <a:rPr lang="en-US" altLang="zh-CN" sz="2400" b="1" kern="0" dirty="0" smtClean="0">
                <a:solidFill>
                  <a:prstClr val="white"/>
                </a:solidFill>
                <a:latin typeface="微软雅黑" panose="020B0503020204020204" pitchFamily="34" charset="-122"/>
                <a:ea typeface="微软雅黑" panose="020B0503020204020204" pitchFamily="34" charset="-122"/>
              </a:rPr>
              <a:t>3.</a:t>
            </a:r>
            <a:r>
              <a:rPr lang="zh-CN" altLang="en-US" sz="2400" b="1" kern="0" dirty="0">
                <a:solidFill>
                  <a:prstClr val="white"/>
                </a:solidFill>
                <a:latin typeface="微软雅黑" panose="020B0503020204020204" pitchFamily="34" charset="-122"/>
                <a:ea typeface="微软雅黑" panose="020B0503020204020204" pitchFamily="34" charset="-122"/>
              </a:rPr>
              <a:t>党的建设与国家治理</a:t>
            </a: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69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333872" y="72453"/>
            <a:ext cx="6444524" cy="461665"/>
          </a:xfrm>
          <a:prstGeom prst="rect">
            <a:avLst/>
          </a:prstGeom>
          <a:noFill/>
        </p:spPr>
        <p:txBody>
          <a:bodyPr wrap="square" rtlCol="0">
            <a:spAutoFit/>
          </a:bodyPr>
          <a:lstStyle/>
          <a:p>
            <a:r>
              <a:rPr lang="en-US" altLang="zh-CN" sz="2400" b="1" kern="0" dirty="0" smtClean="0">
                <a:solidFill>
                  <a:prstClr val="white"/>
                </a:solidFill>
                <a:latin typeface="微软雅黑" panose="020B0503020204020204" pitchFamily="34" charset="-122"/>
                <a:ea typeface="微软雅黑" panose="020B0503020204020204" pitchFamily="34" charset="-122"/>
              </a:rPr>
              <a:t>4.</a:t>
            </a:r>
            <a:r>
              <a:rPr lang="zh-CN" altLang="en-US" sz="2400" b="1" kern="0" dirty="0" smtClean="0">
                <a:solidFill>
                  <a:prstClr val="white"/>
                </a:solidFill>
                <a:latin typeface="微软雅黑" panose="020B0503020204020204" pitchFamily="34" charset="-122"/>
                <a:ea typeface="微软雅黑" panose="020B0503020204020204" pitchFamily="34" charset="-122"/>
              </a:rPr>
              <a:t>服务北京市发展</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4"/>
          <p:cNvSpPr txBox="1"/>
          <p:nvPr/>
        </p:nvSpPr>
        <p:spPr>
          <a:xfrm>
            <a:off x="300761" y="841276"/>
            <a:ext cx="8562726" cy="3939540"/>
          </a:xfrm>
          <a:prstGeom prst="rect">
            <a:avLst/>
          </a:prstGeom>
          <a:noFill/>
        </p:spPr>
        <p:txBody>
          <a:bodyPr wrap="square" rtlCol="0">
            <a:spAutoFit/>
          </a:bodyPr>
          <a:lstStyle/>
          <a:p>
            <a:pPr algn="just">
              <a:lnSpc>
                <a:spcPct val="125000"/>
              </a:lnSpc>
              <a:buFont typeface="Wingdings" panose="05000000000000000000" charset="0"/>
              <a:buChar char="Ø"/>
            </a:pPr>
            <a:r>
              <a:rPr lang="zh-CN" altLang="en-US" sz="2000" dirty="0">
                <a:solidFill>
                  <a:prstClr val="black"/>
                </a:solidFill>
                <a:latin typeface="黑体" panose="02010609060101010101" pitchFamily="49" charset="-122"/>
                <a:ea typeface="黑体" panose="02010609060101010101" pitchFamily="49" charset="-122"/>
              </a:rPr>
              <a:t>围绕北京市“</a:t>
            </a:r>
            <a:r>
              <a:rPr lang="zh-CN" altLang="en-US" sz="2000" dirty="0">
                <a:solidFill>
                  <a:srgbClr val="FF0000"/>
                </a:solidFill>
                <a:latin typeface="黑体" panose="02010609060101010101" pitchFamily="49" charset="-122"/>
                <a:ea typeface="黑体" panose="02010609060101010101" pitchFamily="49" charset="-122"/>
              </a:rPr>
              <a:t>四个中心</a:t>
            </a:r>
            <a:r>
              <a:rPr lang="zh-CN" altLang="en-US" sz="2000" dirty="0">
                <a:solidFill>
                  <a:prstClr val="black"/>
                </a:solidFill>
                <a:latin typeface="黑体" panose="02010609060101010101" pitchFamily="49" charset="-122"/>
                <a:ea typeface="黑体" panose="02010609060101010101" pitchFamily="49" charset="-122"/>
              </a:rPr>
              <a:t>”功能定位、结合首都发展需求、发挥专业优势开展调研实践活动，以实际行动助力首都经济社会建设发展，在服务首都发展的生动实践中进一步树立“四个正确认识”，坚定“四个自信”。</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25000"/>
              </a:lnSpc>
              <a:buFont typeface="Wingdings" panose="05000000000000000000" charset="0"/>
              <a:buChar char="Ø"/>
            </a:pPr>
            <a:r>
              <a:rPr lang="zh-CN" altLang="en-US" sz="2000" b="1" dirty="0">
                <a:latin typeface="楷体" panose="02010609060101010101" pitchFamily="49" charset="-122"/>
                <a:ea typeface="楷体" panose="02010609060101010101" pitchFamily="49" charset="-122"/>
              </a:rPr>
              <a:t>参考选题方向</a:t>
            </a:r>
            <a:r>
              <a:rPr lang="zh-CN" altLang="en-US" sz="2000" b="1" dirty="0">
                <a:latin typeface="楷体" panose="02010609060101010101" pitchFamily="49" charset="-122"/>
                <a:ea typeface="楷体" panose="02010609060101010101" pitchFamily="49" charset="-122"/>
                <a:sym typeface="Wingdings" panose="05000000000000000000" pitchFamily="2" charset="2"/>
              </a:rPr>
              <a:t>：</a:t>
            </a:r>
            <a:endParaRPr lang="en-US" altLang="zh-CN" sz="2000" b="1" dirty="0">
              <a:latin typeface="楷体" panose="02010609060101010101" pitchFamily="49" charset="-122"/>
              <a:ea typeface="楷体" panose="02010609060101010101" pitchFamily="49" charset="-122"/>
              <a:sym typeface="Wingdings" panose="05000000000000000000" pitchFamily="2" charset="2"/>
            </a:endParaRPr>
          </a:p>
          <a:p>
            <a:pPr algn="just">
              <a:lnSpc>
                <a:spcPct val="125000"/>
              </a:lnSpc>
            </a:pPr>
            <a:r>
              <a:rPr lang="zh-CN" altLang="en-US" sz="2000" b="1" dirty="0">
                <a:latin typeface="楷体" panose="02010609060101010101" pitchFamily="49" charset="-122"/>
                <a:ea typeface="楷体" panose="02010609060101010101" pitchFamily="49" charset="-122"/>
                <a:sym typeface="Wingdings" panose="05000000000000000000" pitchFamily="2" charset="2"/>
              </a:rPr>
              <a:t>（</a:t>
            </a:r>
            <a:r>
              <a:rPr lang="en-US" altLang="zh-CN" sz="2000" b="1" dirty="0">
                <a:latin typeface="楷体" panose="02010609060101010101" pitchFamily="49" charset="-122"/>
                <a:ea typeface="楷体" panose="02010609060101010101" pitchFamily="49" charset="-122"/>
                <a:sym typeface="Wingdings" panose="05000000000000000000" pitchFamily="2" charset="2"/>
              </a:rPr>
              <a:t>1</a:t>
            </a:r>
            <a:r>
              <a:rPr lang="zh-CN" altLang="en-US" sz="2000" b="1" dirty="0">
                <a:latin typeface="楷体" panose="02010609060101010101" pitchFamily="49" charset="-122"/>
                <a:ea typeface="楷体" panose="02010609060101010101" pitchFamily="49" charset="-122"/>
                <a:sym typeface="Wingdings" panose="05000000000000000000" pitchFamily="2" charset="2"/>
              </a:rPr>
              <a:t>）北京市居住小区</a:t>
            </a:r>
            <a:r>
              <a:rPr lang="zh-CN" altLang="en-US" sz="2000" b="1" dirty="0">
                <a:solidFill>
                  <a:srgbClr val="FF0000"/>
                </a:solidFill>
                <a:latin typeface="楷体" panose="02010609060101010101" pitchFamily="49" charset="-122"/>
                <a:ea typeface="楷体" panose="02010609060101010101" pitchFamily="49" charset="-122"/>
                <a:sym typeface="Wingdings" panose="05000000000000000000" pitchFamily="2" charset="2"/>
              </a:rPr>
              <a:t>垃圾分类</a:t>
            </a:r>
            <a:r>
              <a:rPr lang="zh-CN" altLang="en-US" sz="2000" b="1" dirty="0">
                <a:latin typeface="楷体" panose="02010609060101010101" pitchFamily="49" charset="-122"/>
                <a:ea typeface="楷体" panose="02010609060101010101" pitchFamily="49" charset="-122"/>
                <a:sym typeface="Wingdings" panose="05000000000000000000" pitchFamily="2" charset="2"/>
              </a:rPr>
              <a:t>处理的现状、问题与对策</a:t>
            </a:r>
            <a:endParaRPr lang="en-US" altLang="zh-CN" sz="2000" b="1" dirty="0">
              <a:latin typeface="楷体" panose="02010609060101010101" pitchFamily="49" charset="-122"/>
              <a:ea typeface="楷体" panose="02010609060101010101" pitchFamily="49" charset="-122"/>
              <a:sym typeface="Wingdings" panose="05000000000000000000" pitchFamily="2" charset="2"/>
            </a:endParaRPr>
          </a:p>
          <a:p>
            <a:pPr algn="just">
              <a:lnSpc>
                <a:spcPct val="125000"/>
              </a:lnSpc>
            </a:pPr>
            <a:r>
              <a:rPr lang="zh-CN" altLang="en-US" sz="2000" b="1" dirty="0">
                <a:latin typeface="楷体" panose="02010609060101010101" pitchFamily="49" charset="-122"/>
                <a:ea typeface="楷体" panose="02010609060101010101" pitchFamily="49" charset="-122"/>
                <a:sym typeface="Wingdings" panose="05000000000000000000" pitchFamily="2" charset="2"/>
              </a:rPr>
              <a:t>（</a:t>
            </a:r>
            <a:r>
              <a:rPr lang="en-US" altLang="zh-CN" sz="2000" b="1" dirty="0">
                <a:latin typeface="楷体" panose="02010609060101010101" pitchFamily="49" charset="-122"/>
                <a:ea typeface="楷体" panose="02010609060101010101" pitchFamily="49" charset="-122"/>
                <a:sym typeface="Wingdings" panose="05000000000000000000" pitchFamily="2" charset="2"/>
              </a:rPr>
              <a:t>2</a:t>
            </a:r>
            <a:r>
              <a:rPr lang="zh-CN" altLang="en-US" sz="2000" b="1" dirty="0">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FF0000"/>
                </a:solidFill>
                <a:latin typeface="楷体" panose="02010609060101010101" pitchFamily="49" charset="-122"/>
                <a:ea typeface="楷体" panose="02010609060101010101" pitchFamily="49" charset="-122"/>
                <a:sym typeface="Wingdings" panose="05000000000000000000" pitchFamily="2" charset="2"/>
              </a:rPr>
              <a:t>智慧城市</a:t>
            </a:r>
            <a:r>
              <a:rPr lang="zh-CN" altLang="en-US" sz="2000" b="1" dirty="0">
                <a:latin typeface="楷体" panose="02010609060101010101" pitchFamily="49" charset="-122"/>
                <a:ea typeface="楷体" panose="02010609060101010101" pitchFamily="49" charset="-122"/>
                <a:sym typeface="Wingdings" panose="05000000000000000000" pitchFamily="2" charset="2"/>
              </a:rPr>
              <a:t>建设</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（智慧</a:t>
            </a:r>
            <a:r>
              <a:rPr lang="zh-CN" altLang="en-US" sz="2000" b="1" dirty="0">
                <a:latin typeface="楷体" panose="02010609060101010101" pitchFamily="49" charset="-122"/>
                <a:ea typeface="楷体" panose="02010609060101010101" pitchFamily="49" charset="-122"/>
                <a:sym typeface="Wingdings" panose="05000000000000000000" pitchFamily="2" charset="2"/>
              </a:rPr>
              <a:t>市政、智慧教育、智慧医疗、</a:t>
            </a:r>
            <a:r>
              <a:rPr lang="zh-CN" altLang="en-US" sz="2000" b="1" dirty="0">
                <a:solidFill>
                  <a:srgbClr val="FF0000"/>
                </a:solidFill>
                <a:latin typeface="楷体" panose="02010609060101010101" pitchFamily="49" charset="-122"/>
                <a:ea typeface="楷体" panose="02010609060101010101" pitchFamily="49" charset="-122"/>
                <a:sym typeface="Wingdings" panose="05000000000000000000" pitchFamily="2" charset="2"/>
              </a:rPr>
              <a:t>智慧养老</a:t>
            </a:r>
            <a:r>
              <a:rPr lang="zh-CN" altLang="en-US" sz="2000" b="1" dirty="0">
                <a:latin typeface="楷体" panose="02010609060101010101" pitchFamily="49" charset="-122"/>
                <a:ea typeface="楷体" panose="02010609060101010101" pitchFamily="49" charset="-122"/>
                <a:sym typeface="Wingdings" panose="05000000000000000000" pitchFamily="2" charset="2"/>
              </a:rPr>
              <a:t>）调查</a:t>
            </a:r>
            <a:endParaRPr lang="en-US" altLang="zh-CN" sz="2000" b="1" dirty="0">
              <a:latin typeface="楷体" panose="02010609060101010101" pitchFamily="49" charset="-122"/>
              <a:ea typeface="楷体" panose="02010609060101010101" pitchFamily="49" charset="-122"/>
              <a:sym typeface="Wingdings" panose="05000000000000000000" pitchFamily="2" charset="2"/>
            </a:endParaRPr>
          </a:p>
          <a:p>
            <a:pPr algn="just">
              <a:lnSpc>
                <a:spcPct val="125000"/>
              </a:lnSpc>
            </a:pPr>
            <a:r>
              <a:rPr lang="zh-CN" altLang="en-US" sz="2000" b="1" dirty="0">
                <a:latin typeface="楷体" panose="02010609060101010101" pitchFamily="49" charset="-122"/>
                <a:ea typeface="楷体" panose="02010609060101010101" pitchFamily="49" charset="-122"/>
                <a:sym typeface="Wingdings" panose="05000000000000000000" pitchFamily="2" charset="2"/>
              </a:rPr>
              <a:t>（</a:t>
            </a:r>
            <a:r>
              <a:rPr lang="en-US" altLang="zh-CN" sz="2000" b="1" dirty="0">
                <a:latin typeface="楷体" panose="02010609060101010101" pitchFamily="49" charset="-122"/>
                <a:ea typeface="楷体" panose="02010609060101010101" pitchFamily="49" charset="-122"/>
                <a:sym typeface="Wingdings" panose="05000000000000000000" pitchFamily="2" charset="2"/>
              </a:rPr>
              <a:t>3</a:t>
            </a:r>
            <a:r>
              <a:rPr lang="zh-CN" altLang="en-US" sz="2000" b="1" dirty="0">
                <a:latin typeface="楷体" panose="02010609060101010101" pitchFamily="49" charset="-122"/>
                <a:ea typeface="楷体" panose="02010609060101010101" pitchFamily="49" charset="-122"/>
                <a:sym typeface="Wingdings" panose="05000000000000000000" pitchFamily="2" charset="2"/>
              </a:rPr>
              <a:t>）公共交通网络化智能调度体系现状调查</a:t>
            </a:r>
            <a:endParaRPr lang="en-US" altLang="zh-CN" sz="2000" b="1" dirty="0">
              <a:latin typeface="楷体" panose="02010609060101010101" pitchFamily="49" charset="-122"/>
              <a:ea typeface="楷体" panose="02010609060101010101" pitchFamily="49" charset="-122"/>
              <a:sym typeface="Wingdings" panose="05000000000000000000" pitchFamily="2" charset="2"/>
            </a:endParaRPr>
          </a:p>
          <a:p>
            <a:pPr algn="just">
              <a:lnSpc>
                <a:spcPct val="125000"/>
              </a:lnSpc>
            </a:pPr>
            <a:r>
              <a:rPr lang="zh-CN" altLang="en-US" sz="2000" b="1" dirty="0">
                <a:latin typeface="楷体" panose="02010609060101010101" pitchFamily="49" charset="-122"/>
                <a:ea typeface="楷体" panose="02010609060101010101" pitchFamily="49" charset="-122"/>
                <a:sym typeface="Wingdings" panose="05000000000000000000" pitchFamily="2" charset="2"/>
              </a:rPr>
              <a:t>（</a:t>
            </a:r>
            <a:r>
              <a:rPr lang="en-US" altLang="zh-CN" sz="2000" b="1" dirty="0">
                <a:latin typeface="楷体" panose="02010609060101010101" pitchFamily="49" charset="-122"/>
                <a:ea typeface="楷体" panose="02010609060101010101" pitchFamily="49" charset="-122"/>
                <a:sym typeface="Wingdings" panose="05000000000000000000" pitchFamily="2" charset="2"/>
              </a:rPr>
              <a:t>4</a:t>
            </a:r>
            <a:r>
              <a:rPr lang="zh-CN" altLang="en-US" sz="2000" b="1" dirty="0">
                <a:latin typeface="楷体" panose="02010609060101010101" pitchFamily="49" charset="-122"/>
                <a:ea typeface="楷体" panose="02010609060101010101" pitchFamily="49" charset="-122"/>
                <a:sym typeface="Wingdings" panose="05000000000000000000" pitchFamily="2" charset="2"/>
              </a:rPr>
              <a:t>）人工智能、物联网等科技手段与城市精细化管理</a:t>
            </a:r>
            <a:endParaRPr lang="en-US" altLang="zh-CN" sz="2000" b="1" dirty="0">
              <a:latin typeface="楷体" panose="02010609060101010101" pitchFamily="49" charset="-122"/>
              <a:ea typeface="楷体" panose="02010609060101010101" pitchFamily="49" charset="-122"/>
              <a:sym typeface="Wingdings" panose="05000000000000000000" pitchFamily="2" charset="2"/>
            </a:endParaRPr>
          </a:p>
          <a:p>
            <a:pPr algn="just">
              <a:lnSpc>
                <a:spcPct val="125000"/>
              </a:lnSpc>
            </a:pPr>
            <a:r>
              <a:rPr lang="zh-CN" altLang="en-US" sz="2000" b="1" dirty="0">
                <a:latin typeface="楷体" panose="02010609060101010101" pitchFamily="49" charset="-122"/>
                <a:ea typeface="楷体" panose="02010609060101010101" pitchFamily="49" charset="-122"/>
                <a:sym typeface="Wingdings" panose="05000000000000000000" pitchFamily="2" charset="2"/>
              </a:rPr>
              <a:t>（</a:t>
            </a:r>
            <a:r>
              <a:rPr lang="en-US" altLang="zh-CN" sz="2000" b="1" dirty="0">
                <a:latin typeface="楷体" panose="02010609060101010101" pitchFamily="49" charset="-122"/>
                <a:ea typeface="楷体" panose="02010609060101010101" pitchFamily="49" charset="-122"/>
                <a:sym typeface="Wingdings" panose="05000000000000000000" pitchFamily="2" charset="2"/>
              </a:rPr>
              <a:t>5</a:t>
            </a:r>
            <a:r>
              <a:rPr lang="zh-CN" altLang="en-US" sz="2000" b="1" dirty="0">
                <a:latin typeface="楷体" panose="02010609060101010101" pitchFamily="49" charset="-122"/>
                <a:ea typeface="楷体" panose="02010609060101010101" pitchFamily="49" charset="-122"/>
                <a:sym typeface="Wingdings" panose="05000000000000000000" pitchFamily="2" charset="2"/>
              </a:rPr>
              <a:t>）北京革命文物集中连片保护现状调查</a:t>
            </a:r>
            <a:endParaRPr lang="en-US" altLang="zh-CN" sz="2000" b="1" dirty="0">
              <a:latin typeface="楷体" panose="02010609060101010101" pitchFamily="49" charset="-122"/>
              <a:ea typeface="楷体" panose="02010609060101010101" pitchFamily="49" charset="-122"/>
              <a:sym typeface="Wingdings" panose="05000000000000000000" pitchFamily="2" charset="2"/>
            </a:endParaRPr>
          </a:p>
          <a:p>
            <a:pPr algn="just">
              <a:lnSpc>
                <a:spcPct val="125000"/>
              </a:lnSpc>
            </a:pPr>
            <a:r>
              <a:rPr lang="zh-CN" altLang="en-US" sz="2000" b="1" dirty="0">
                <a:latin typeface="楷体" panose="02010609060101010101" pitchFamily="49" charset="-122"/>
                <a:ea typeface="楷体" panose="02010609060101010101" pitchFamily="49" charset="-122"/>
                <a:sym typeface="Wingdings" panose="05000000000000000000" pitchFamily="2" charset="2"/>
              </a:rPr>
              <a:t>（</a:t>
            </a:r>
            <a:r>
              <a:rPr lang="en-US" altLang="zh-CN" sz="2000" b="1" dirty="0">
                <a:latin typeface="楷体" panose="02010609060101010101" pitchFamily="49" charset="-122"/>
                <a:ea typeface="楷体" panose="02010609060101010101" pitchFamily="49" charset="-122"/>
                <a:sym typeface="Wingdings" panose="05000000000000000000" pitchFamily="2" charset="2"/>
              </a:rPr>
              <a:t>6</a:t>
            </a:r>
            <a:r>
              <a:rPr lang="zh-CN" altLang="en-US" sz="2000" b="1" dirty="0">
                <a:latin typeface="楷体" panose="02010609060101010101" pitchFamily="49" charset="-122"/>
                <a:ea typeface="楷体" panose="02010609060101010101" pitchFamily="49" charset="-122"/>
                <a:sym typeface="Wingdings" panose="05000000000000000000" pitchFamily="2" charset="2"/>
              </a:rPr>
              <a:t>）“三山五园”国家文物保护利用示范区建设现状</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调查</a:t>
            </a:r>
            <a:endParaRPr lang="en-US" altLang="zh-CN" sz="2000" b="1" dirty="0">
              <a:latin typeface="楷体" panose="02010609060101010101" pitchFamily="49" charset="-122"/>
              <a:ea typeface="楷体" panose="02010609060101010101" pitchFamily="49" charset="-122"/>
              <a:sym typeface="Wingdings" panose="05000000000000000000" pitchFamily="2" charset="2"/>
            </a:endParaRPr>
          </a:p>
        </p:txBody>
      </p:sp>
    </p:spTree>
    <p:extLst>
      <p:ext uri="{BB962C8B-B14F-4D97-AF65-F5344CB8AC3E}">
        <p14:creationId xmlns:p14="http://schemas.microsoft.com/office/powerpoint/2010/main" val="211315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1351" y="769268"/>
            <a:ext cx="8141297" cy="4247317"/>
          </a:xfrm>
          <a:prstGeom prst="rect">
            <a:avLst/>
          </a:prstGeom>
          <a:noFill/>
        </p:spPr>
        <p:txBody>
          <a:bodyPr wrap="square" rtlCol="0">
            <a:spAutoFit/>
          </a:bodyPr>
          <a:lstStyle/>
          <a:p>
            <a:pPr algn="just">
              <a:lnSpc>
                <a:spcPct val="150000"/>
              </a:lnSpc>
              <a:buFont typeface="Wingdings" panose="05000000000000000000" charset="0"/>
              <a:buChar char="Ø"/>
            </a:pPr>
            <a:r>
              <a:rPr lang="zh-CN" altLang="en-US" sz="2000" dirty="0" smtClean="0">
                <a:solidFill>
                  <a:prstClr val="black"/>
                </a:solidFill>
                <a:latin typeface="黑体" panose="02010609060101010101" pitchFamily="49" charset="-122"/>
                <a:ea typeface="黑体" panose="02010609060101010101" pitchFamily="49" charset="-122"/>
              </a:rPr>
              <a:t>应急管理是国家治理体系和治理能力的重要组成部分，承担着防范化解重大安全风险、及时应对处置各类灾害事故的重要职责，担负着保护人民群众生命财产安全和维护社会稳定的重要使命。</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zh-CN" altLang="en-US" sz="2000" b="1" dirty="0" smtClean="0">
                <a:latin typeface="楷体" panose="02010609060101010101" pitchFamily="49" charset="-122"/>
                <a:ea typeface="楷体" panose="02010609060101010101" pitchFamily="49" charset="-122"/>
              </a:rPr>
              <a:t>参考选题方向：</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1</a:t>
            </a:r>
            <a:r>
              <a:rPr lang="zh-CN" altLang="en-US" sz="2000" b="1" dirty="0" smtClean="0">
                <a:latin typeface="楷体" panose="02010609060101010101" pitchFamily="49" charset="-122"/>
                <a:ea typeface="楷体" panose="02010609060101010101" pitchFamily="49" charset="-122"/>
              </a:rPr>
              <a:t>）以信息化推进</a:t>
            </a:r>
            <a:r>
              <a:rPr lang="zh-CN" altLang="en-US" sz="2000" b="1" dirty="0" smtClean="0">
                <a:solidFill>
                  <a:srgbClr val="FF0000"/>
                </a:solidFill>
                <a:latin typeface="楷体" panose="02010609060101010101" pitchFamily="49" charset="-122"/>
                <a:ea typeface="楷体" panose="02010609060101010101" pitchFamily="49" charset="-122"/>
              </a:rPr>
              <a:t>应急管理现代化</a:t>
            </a:r>
            <a:r>
              <a:rPr lang="zh-CN" altLang="en-US" sz="2000" b="1" dirty="0" smtClean="0">
                <a:latin typeface="楷体" panose="02010609060101010101" pitchFamily="49" charset="-122"/>
                <a:ea typeface="楷体" panose="02010609060101010101" pitchFamily="49" charset="-122"/>
              </a:rPr>
              <a:t>问题调研</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2</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公共卫生法制保障</a:t>
            </a:r>
            <a:r>
              <a:rPr lang="zh-CN" altLang="en-US" sz="2000" b="1" dirty="0" smtClean="0">
                <a:latin typeface="楷体" panose="02010609060101010101" pitchFamily="49" charset="-122"/>
                <a:ea typeface="楷体" panose="02010609060101010101" pitchFamily="49" charset="-122"/>
              </a:rPr>
              <a:t>问题调研</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3</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公共卫生服务体系</a:t>
            </a:r>
            <a:r>
              <a:rPr lang="zh-CN" altLang="en-US" sz="2000" b="1" dirty="0" smtClean="0">
                <a:latin typeface="楷体" panose="02010609060101010101" pitchFamily="49" charset="-122"/>
                <a:ea typeface="楷体" panose="02010609060101010101" pitchFamily="49" charset="-122"/>
              </a:rPr>
              <a:t>建设问题</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4</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应急物资保障体系</a:t>
            </a:r>
            <a:r>
              <a:rPr lang="zh-CN" altLang="en-US" sz="2000" b="1" dirty="0" smtClean="0">
                <a:latin typeface="楷体" panose="02010609060101010101" pitchFamily="49" charset="-122"/>
                <a:ea typeface="楷体" panose="02010609060101010101" pitchFamily="49" charset="-122"/>
              </a:rPr>
              <a:t>问题调研</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5</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应急救援队伍建设</a:t>
            </a:r>
            <a:r>
              <a:rPr lang="zh-CN" altLang="en-US" sz="2000" b="1" dirty="0" smtClean="0">
                <a:latin typeface="楷体" panose="02010609060101010101" pitchFamily="49" charset="-122"/>
                <a:ea typeface="楷体" panose="02010609060101010101" pitchFamily="49" charset="-122"/>
              </a:rPr>
              <a:t>问题调研</a:t>
            </a:r>
            <a:endParaRPr lang="zh-CN" altLang="en-US" sz="2000" b="1" dirty="0">
              <a:latin typeface="楷体" panose="02010609060101010101" pitchFamily="49" charset="-122"/>
              <a:ea typeface="楷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251520" y="72453"/>
            <a:ext cx="5873055" cy="460375"/>
          </a:xfrm>
          <a:prstGeom prst="rect">
            <a:avLst/>
          </a:prstGeom>
          <a:noFill/>
        </p:spPr>
        <p:txBody>
          <a:bodyPr wrap="square" rtlCol="0">
            <a:spAutoFit/>
          </a:bodyPr>
          <a:lstStyle/>
          <a:p>
            <a:r>
              <a:rPr lang="en-US" altLang="zh-CN" sz="2400" b="1" kern="0" dirty="0" smtClean="0">
                <a:solidFill>
                  <a:prstClr val="white"/>
                </a:solidFill>
                <a:latin typeface="微软雅黑" panose="020B0503020204020204" pitchFamily="34" charset="-122"/>
                <a:ea typeface="微软雅黑" panose="020B0503020204020204" pitchFamily="34" charset="-122"/>
              </a:rPr>
              <a:t>5.</a:t>
            </a:r>
            <a:r>
              <a:rPr lang="zh-CN" altLang="en-US" sz="2400" b="1" kern="0" dirty="0" smtClean="0">
                <a:solidFill>
                  <a:prstClr val="white"/>
                </a:solidFill>
                <a:latin typeface="微软雅黑" panose="020B0503020204020204" pitchFamily="34" charset="-122"/>
                <a:ea typeface="微软雅黑" panose="020B0503020204020204" pitchFamily="34" charset="-122"/>
              </a:rPr>
              <a:t>健全国家应急管理体系</a:t>
            </a:r>
            <a:endParaRPr lang="en-US" altLang="zh-CN" sz="2400" b="1" kern="0" dirty="0" smtClean="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191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1700" y="769268"/>
            <a:ext cx="8704912" cy="4708981"/>
          </a:xfrm>
          <a:prstGeom prst="rect">
            <a:avLst/>
          </a:prstGeom>
          <a:noFill/>
        </p:spPr>
        <p:txBody>
          <a:bodyPr wrap="square" rtlCol="0">
            <a:spAutoFit/>
          </a:bodyPr>
          <a:lstStyle/>
          <a:p>
            <a:pPr algn="just">
              <a:lnSpc>
                <a:spcPct val="150000"/>
              </a:lnSpc>
              <a:buFont typeface="Wingdings" panose="05000000000000000000" charset="0"/>
              <a:buChar char="Ø"/>
            </a:pPr>
            <a:r>
              <a:rPr lang="zh-CN" altLang="en-US" sz="2000" dirty="0">
                <a:solidFill>
                  <a:prstClr val="black"/>
                </a:solidFill>
                <a:latin typeface="黑体" panose="02010609060101010101" pitchFamily="49" charset="-122"/>
                <a:ea typeface="黑体" panose="02010609060101010101" pitchFamily="49" charset="-122"/>
              </a:rPr>
              <a:t>有序疏解北京非首都功能，是京津冀协同发展的核心任务、关键环节和重中之重。雄安新区，千年大计。经过两年多的精心规划，这座未来之城将从顶层设计阶段转向实质性的建设阶段。</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zh-CN" altLang="en-US" sz="2000" b="1" dirty="0" smtClean="0">
                <a:latin typeface="楷体" panose="02010609060101010101" pitchFamily="49" charset="-122"/>
                <a:ea typeface="楷体" panose="02010609060101010101" pitchFamily="49" charset="-122"/>
              </a:rPr>
              <a:t>参考选题方向：</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1</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京津冀大气</a:t>
            </a:r>
            <a:r>
              <a:rPr lang="zh-CN" altLang="en-US" sz="2000" b="1" dirty="0">
                <a:solidFill>
                  <a:srgbClr val="FF0000"/>
                </a:solidFill>
                <a:latin typeface="楷体" panose="02010609060101010101" pitchFamily="49" charset="-122"/>
                <a:ea typeface="楷体" panose="02010609060101010101" pitchFamily="49" charset="-122"/>
              </a:rPr>
              <a:t>、水和固体废物污染联防联控联治</a:t>
            </a:r>
            <a:r>
              <a:rPr lang="zh-CN" altLang="en-US" sz="2000" b="1" dirty="0" smtClean="0">
                <a:latin typeface="楷体" panose="02010609060101010101" pitchFamily="49" charset="-122"/>
                <a:ea typeface="楷体" panose="02010609060101010101" pitchFamily="49" charset="-122"/>
              </a:rPr>
              <a:t>机制调查</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2</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北京城市副中心基础设施建设</a:t>
            </a:r>
            <a:r>
              <a:rPr lang="zh-CN" altLang="en-US" sz="2000" b="1" dirty="0" smtClean="0">
                <a:latin typeface="楷体" panose="02010609060101010101" pitchFamily="49" charset="-122"/>
                <a:ea typeface="楷体" panose="02010609060101010101" pitchFamily="49" charset="-122"/>
              </a:rPr>
              <a:t>等问题调研</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3</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大兴国际机场</a:t>
            </a:r>
            <a:r>
              <a:rPr lang="zh-CN" altLang="en-US" sz="2000" b="1" dirty="0" smtClean="0">
                <a:latin typeface="楷体" panose="02010609060101010101" pitchFamily="49" charset="-122"/>
                <a:ea typeface="楷体" panose="02010609060101010101" pitchFamily="49" charset="-122"/>
              </a:rPr>
              <a:t>与京津冀一体化问题研究</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4</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在京部属高校等公共教育资源</a:t>
            </a:r>
            <a:r>
              <a:rPr lang="zh-CN" altLang="en-US" sz="2000" b="1" dirty="0">
                <a:solidFill>
                  <a:srgbClr val="FF0000"/>
                </a:solidFill>
                <a:latin typeface="楷体" panose="02010609060101010101" pitchFamily="49" charset="-122"/>
                <a:ea typeface="楷体" panose="02010609060101010101" pitchFamily="49" charset="-122"/>
              </a:rPr>
              <a:t>合理</a:t>
            </a:r>
            <a:r>
              <a:rPr lang="zh-CN" altLang="en-US" sz="2000" b="1" dirty="0" smtClean="0">
                <a:solidFill>
                  <a:srgbClr val="FF0000"/>
                </a:solidFill>
                <a:latin typeface="楷体" panose="02010609060101010101" pitchFamily="49" charset="-122"/>
                <a:ea typeface="楷体" panose="02010609060101010101" pitchFamily="49" charset="-122"/>
              </a:rPr>
              <a:t>布局</a:t>
            </a:r>
            <a:r>
              <a:rPr lang="zh-CN" altLang="en-US" sz="2000" b="1" dirty="0" smtClean="0">
                <a:latin typeface="楷体" panose="02010609060101010101" pitchFamily="49" charset="-122"/>
                <a:ea typeface="楷体" panose="02010609060101010101" pitchFamily="49" charset="-122"/>
              </a:rPr>
              <a:t>与京津冀一体化</a:t>
            </a:r>
            <a:endParaRPr lang="en-US" altLang="zh-CN" sz="2000" b="1" dirty="0" smtClean="0">
              <a:latin typeface="楷体" panose="02010609060101010101" pitchFamily="49" charset="-122"/>
              <a:ea typeface="楷体" panose="02010609060101010101" pitchFamily="49" charset="-122"/>
            </a:endParaRPr>
          </a:p>
          <a:p>
            <a:pPr>
              <a:lnSpc>
                <a:spcPct val="150000"/>
              </a:lnSpc>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5</a:t>
            </a:r>
            <a:r>
              <a:rPr lang="zh-CN" altLang="en-US" sz="2000" b="1" dirty="0" smtClean="0">
                <a:latin typeface="楷体" panose="02010609060101010101" pitchFamily="49" charset="-122"/>
                <a:ea typeface="楷体" panose="02010609060101010101" pitchFamily="49" charset="-122"/>
              </a:rPr>
              <a:t>）</a:t>
            </a:r>
            <a:r>
              <a:rPr lang="zh-CN" altLang="en-US" sz="2000" b="1" dirty="0" smtClean="0">
                <a:solidFill>
                  <a:srgbClr val="FF0000"/>
                </a:solidFill>
                <a:latin typeface="楷体" panose="02010609060101010101" pitchFamily="49" charset="-122"/>
                <a:ea typeface="楷体" panose="02010609060101010101" pitchFamily="49" charset="-122"/>
              </a:rPr>
              <a:t>雄安新区</a:t>
            </a:r>
            <a:r>
              <a:rPr lang="zh-CN" altLang="en-US" sz="2000" b="1" dirty="0" smtClean="0">
                <a:latin typeface="楷体" panose="02010609060101010101" pitchFamily="49" charset="-122"/>
                <a:ea typeface="楷体" panose="02010609060101010101" pitchFamily="49" charset="-122"/>
              </a:rPr>
              <a:t>发展调研</a:t>
            </a:r>
            <a:endParaRPr lang="en-US" altLang="zh-CN" sz="2000" b="1" dirty="0" smtClean="0">
              <a:latin typeface="楷体" panose="02010609060101010101" pitchFamily="49" charset="-122"/>
              <a:ea typeface="楷体" panose="02010609060101010101" pitchFamily="49" charset="-122"/>
            </a:endParaRPr>
          </a:p>
          <a:p>
            <a:pPr>
              <a:lnSpc>
                <a:spcPct val="150000"/>
              </a:lnSpc>
            </a:pP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251520" y="72453"/>
            <a:ext cx="5873055" cy="460375"/>
          </a:xfrm>
          <a:prstGeom prst="rect">
            <a:avLst/>
          </a:prstGeom>
          <a:noFill/>
        </p:spPr>
        <p:txBody>
          <a:bodyPr wrap="square" rtlCol="0">
            <a:spAutoFit/>
          </a:bodyPr>
          <a:lstStyle/>
          <a:p>
            <a:r>
              <a:rPr lang="en-US" altLang="zh-CN" sz="2400" b="1" kern="0" dirty="0" smtClean="0">
                <a:solidFill>
                  <a:schemeClr val="bg1"/>
                </a:solidFill>
                <a:latin typeface="微软雅黑" panose="020B0503020204020204" pitchFamily="34" charset="-122"/>
                <a:ea typeface="微软雅黑" panose="020B0503020204020204" pitchFamily="34" charset="-122"/>
              </a:rPr>
              <a:t>6.</a:t>
            </a:r>
            <a:r>
              <a:rPr lang="zh-CN" altLang="en-US" sz="2400" b="1" kern="0" dirty="0" smtClean="0">
                <a:solidFill>
                  <a:schemeClr val="bg1"/>
                </a:solidFill>
                <a:latin typeface="微软雅黑" panose="020B0503020204020204" pitchFamily="34" charset="-122"/>
                <a:ea typeface="微软雅黑" panose="020B0503020204020204" pitchFamily="34" charset="-122"/>
              </a:rPr>
              <a:t> 区域协同</a:t>
            </a:r>
            <a:r>
              <a:rPr lang="zh-CN" altLang="en-US" sz="2400" b="1" kern="0" dirty="0">
                <a:solidFill>
                  <a:schemeClr val="bg1"/>
                </a:solidFill>
                <a:latin typeface="微软雅黑" panose="020B0503020204020204" pitchFamily="34" charset="-122"/>
                <a:ea typeface="微软雅黑" panose="020B0503020204020204" pitchFamily="34" charset="-122"/>
              </a:rPr>
              <a:t>发展</a:t>
            </a:r>
            <a:endParaRPr lang="en-US" altLang="zh-CN" sz="2400" b="1" kern="0" dirty="0" smtClean="0">
              <a:solidFill>
                <a:schemeClr val="bg1"/>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251520" y="72453"/>
            <a:ext cx="5873055" cy="461665"/>
          </a:xfrm>
          <a:prstGeom prst="rect">
            <a:avLst/>
          </a:prstGeom>
          <a:noFill/>
        </p:spPr>
        <p:txBody>
          <a:bodyPr wrap="square" rtlCol="0">
            <a:spAutoFit/>
          </a:bodyPr>
          <a:lstStyle/>
          <a:p>
            <a:r>
              <a:rPr lang="en-US" altLang="zh-CN" sz="2400" b="1" kern="0" dirty="0">
                <a:solidFill>
                  <a:schemeClr val="bg1"/>
                </a:solidFill>
                <a:latin typeface="微软雅黑" panose="020B0503020204020204" pitchFamily="34" charset="-122"/>
                <a:ea typeface="微软雅黑" panose="020B0503020204020204" pitchFamily="34" charset="-122"/>
              </a:rPr>
              <a:t>7</a:t>
            </a:r>
            <a:r>
              <a:rPr lang="en-US" altLang="zh-CN" sz="2400" b="1" kern="0" dirty="0" smtClean="0">
                <a:solidFill>
                  <a:schemeClr val="bg1"/>
                </a:solidFill>
                <a:latin typeface="微软雅黑" panose="020B0503020204020204" pitchFamily="34" charset="-122"/>
                <a:ea typeface="微软雅黑" panose="020B0503020204020204" pitchFamily="34" charset="-122"/>
              </a:rPr>
              <a:t>.</a:t>
            </a:r>
            <a:r>
              <a:rPr lang="zh-CN" altLang="en-US" sz="2400" b="1" kern="0" dirty="0">
                <a:solidFill>
                  <a:schemeClr val="bg1"/>
                </a:solidFill>
                <a:latin typeface="微软雅黑" panose="020B0503020204020204" pitchFamily="34" charset="-122"/>
                <a:ea typeface="微软雅黑" panose="020B0503020204020204" pitchFamily="34" charset="-122"/>
              </a:rPr>
              <a:t>突发舆情的引导与</a:t>
            </a:r>
            <a:r>
              <a:rPr lang="zh-CN" altLang="en-US" sz="2400" b="1" kern="0" dirty="0" smtClean="0">
                <a:solidFill>
                  <a:schemeClr val="bg1"/>
                </a:solidFill>
                <a:latin typeface="微软雅黑" panose="020B0503020204020204" pitchFamily="34" charset="-122"/>
                <a:ea typeface="微软雅黑" panose="020B0503020204020204" pitchFamily="34" charset="-122"/>
              </a:rPr>
              <a:t>应对</a:t>
            </a:r>
            <a:endParaRPr lang="zh-CN" altLang="en-US" sz="2400" b="1" kern="0" dirty="0">
              <a:solidFill>
                <a:schemeClr val="bg1"/>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4"/>
          <p:cNvSpPr txBox="1"/>
          <p:nvPr/>
        </p:nvSpPr>
        <p:spPr>
          <a:xfrm>
            <a:off x="219544" y="769267"/>
            <a:ext cx="8704912" cy="4247317"/>
          </a:xfrm>
          <a:prstGeom prst="rect">
            <a:avLst/>
          </a:prstGeom>
          <a:noFill/>
        </p:spPr>
        <p:txBody>
          <a:bodyPr wrap="square" rtlCol="0">
            <a:spAutoFit/>
          </a:bodyPr>
          <a:lstStyle/>
          <a:p>
            <a:pPr algn="just">
              <a:lnSpc>
                <a:spcPct val="150000"/>
              </a:lnSpc>
              <a:buFont typeface="Wingdings" panose="05000000000000000000" charset="0"/>
              <a:buChar char="Ø"/>
            </a:pPr>
            <a:r>
              <a:rPr lang="zh-CN" altLang="en-US" sz="2000" dirty="0">
                <a:solidFill>
                  <a:prstClr val="black"/>
                </a:solidFill>
                <a:latin typeface="黑体" panose="02010609060101010101" pitchFamily="49" charset="-122"/>
                <a:ea typeface="黑体" panose="02010609060101010101" pitchFamily="49" charset="-122"/>
              </a:rPr>
              <a:t>突发事件一般具有不可抗拒、无法预料、破坏性强、瞬间聚众等特点，而政府或媒体对于突发事件的</a:t>
            </a:r>
            <a:r>
              <a:rPr lang="zh-CN" altLang="en-US" sz="2000" dirty="0">
                <a:solidFill>
                  <a:srgbClr val="FF0000"/>
                </a:solidFill>
                <a:latin typeface="黑体" panose="02010609060101010101" pitchFamily="49" charset="-122"/>
                <a:ea typeface="黑体" panose="02010609060101010101" pitchFamily="49" charset="-122"/>
              </a:rPr>
              <a:t>信息发布是否及时、真实</a:t>
            </a:r>
            <a:r>
              <a:rPr lang="zh-CN" altLang="en-US" sz="2000" dirty="0">
                <a:solidFill>
                  <a:prstClr val="black"/>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采取的处理措施是否得力、有效</a:t>
            </a:r>
            <a:r>
              <a:rPr lang="zh-CN" altLang="en-US" sz="2000" dirty="0">
                <a:solidFill>
                  <a:prstClr val="black"/>
                </a:solidFill>
                <a:latin typeface="黑体" panose="02010609060101010101" pitchFamily="49" charset="-122"/>
                <a:ea typeface="黑体" panose="02010609060101010101" pitchFamily="49" charset="-122"/>
              </a:rPr>
              <a:t>，都成为平息事件、安抚公众的关键因素。</a:t>
            </a:r>
            <a:endParaRPr lang="en-US" altLang="zh-CN" sz="2000" dirty="0">
              <a:solidFill>
                <a:prstClr val="black"/>
              </a:solidFill>
              <a:latin typeface="黑体" panose="02010609060101010101" pitchFamily="49" charset="-122"/>
              <a:ea typeface="黑体" panose="02010609060101010101" pitchFamily="49" charset="-122"/>
            </a:endParaRPr>
          </a:p>
          <a:p>
            <a:pPr algn="just">
              <a:lnSpc>
                <a:spcPct val="150000"/>
              </a:lnSpc>
              <a:buFont typeface="Wingdings" panose="05000000000000000000" charset="0"/>
              <a:buChar char="Ø"/>
            </a:pPr>
            <a:r>
              <a:rPr lang="zh-CN" altLang="en-US" sz="2000" b="1" dirty="0">
                <a:latin typeface="楷体" panose="02010609060101010101" pitchFamily="49" charset="-122"/>
                <a:ea typeface="楷体" panose="02010609060101010101" pitchFamily="49" charset="-122"/>
              </a:rPr>
              <a:t>参考选题方向：</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）突发事件下政府、主流媒体和新媒体之间的融合协作机制研究</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）如何有效利用新媒体“</a:t>
            </a:r>
            <a:r>
              <a:rPr lang="zh-CN" altLang="en-US" sz="2000" b="1" dirty="0">
                <a:solidFill>
                  <a:srgbClr val="FF0000"/>
                </a:solidFill>
                <a:latin typeface="楷体" panose="02010609060101010101" pitchFamily="49" charset="-122"/>
                <a:ea typeface="楷体" panose="02010609060101010101" pitchFamily="49" charset="-122"/>
              </a:rPr>
              <a:t>黄金</a:t>
            </a:r>
            <a:r>
              <a:rPr lang="en-US" altLang="zh-CN" sz="2000" b="1" dirty="0">
                <a:solidFill>
                  <a:srgbClr val="FF0000"/>
                </a:solidFill>
                <a:latin typeface="楷体" panose="02010609060101010101" pitchFamily="49" charset="-122"/>
                <a:ea typeface="楷体" panose="02010609060101010101" pitchFamily="49" charset="-122"/>
              </a:rPr>
              <a:t>4</a:t>
            </a:r>
            <a:r>
              <a:rPr lang="zh-CN" altLang="en-US" sz="2000" b="1" dirty="0">
                <a:solidFill>
                  <a:srgbClr val="FF0000"/>
                </a:solidFill>
                <a:latin typeface="楷体" panose="02010609060101010101" pitchFamily="49" charset="-122"/>
                <a:ea typeface="楷体" panose="02010609060101010101" pitchFamily="49" charset="-122"/>
              </a:rPr>
              <a:t>小时</a:t>
            </a:r>
            <a:r>
              <a:rPr lang="zh-CN" altLang="en-US" sz="2000" b="1" dirty="0">
                <a:latin typeface="楷体" panose="02010609060101010101" pitchFamily="49" charset="-122"/>
                <a:ea typeface="楷体" panose="02010609060101010101" pitchFamily="49" charset="-122"/>
              </a:rPr>
              <a:t>”进行突发舆情应对</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）微信时代“民间舆论场”的舆论引导策略</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自媒体</a:t>
            </a:r>
            <a:r>
              <a:rPr lang="zh-CN" altLang="en-US" sz="2000" b="1" dirty="0">
                <a:latin typeface="楷体" panose="02010609060101010101" pitchFamily="49" charset="-122"/>
                <a:ea typeface="楷体" panose="02010609060101010101" pitchFamily="49" charset="-122"/>
              </a:rPr>
              <a:t>虚假谣言信息发布的惩治制度</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）新冠肺炎疫情常态化防控中</a:t>
            </a:r>
            <a:r>
              <a:rPr lang="zh-CN" altLang="en-US" sz="2000" b="1" dirty="0">
                <a:solidFill>
                  <a:srgbClr val="FF0000"/>
                </a:solidFill>
                <a:latin typeface="楷体" panose="02010609060101010101" pitchFamily="49" charset="-122"/>
                <a:ea typeface="楷体" panose="02010609060101010101" pitchFamily="49" charset="-122"/>
              </a:rPr>
              <a:t>舆情引导</a:t>
            </a:r>
            <a:r>
              <a:rPr lang="zh-CN" altLang="en-US" sz="2000" b="1" dirty="0">
                <a:latin typeface="楷体" panose="02010609060101010101" pitchFamily="49" charset="-122"/>
                <a:ea typeface="楷体" panose="02010609060101010101" pitchFamily="49" charset="-122"/>
              </a:rPr>
              <a:t>研究</a:t>
            </a:r>
          </a:p>
        </p:txBody>
      </p:sp>
    </p:spTree>
    <p:extLst>
      <p:ext uri="{BB962C8B-B14F-4D97-AF65-F5344CB8AC3E}">
        <p14:creationId xmlns:p14="http://schemas.microsoft.com/office/powerpoint/2010/main" val="292519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9532" y="841276"/>
            <a:ext cx="8424936" cy="4924425"/>
          </a:xfrm>
          <a:prstGeom prst="rect">
            <a:avLst/>
          </a:prstGeom>
          <a:noFill/>
        </p:spPr>
        <p:txBody>
          <a:bodyPr wrap="square" rtlCol="0">
            <a:spAutoFit/>
          </a:bodyPr>
          <a:lstStyle/>
          <a:p>
            <a:pPr algn="just">
              <a:buFont typeface="Wingdings" panose="05000000000000000000" charset="0"/>
              <a:buChar char="Ø"/>
            </a:pPr>
            <a:r>
              <a:rPr lang="zh-CN" altLang="en-US" sz="2000" dirty="0">
                <a:solidFill>
                  <a:prstClr val="black"/>
                </a:solidFill>
                <a:latin typeface="黑体" panose="02010609060101010101" pitchFamily="49" charset="-122"/>
                <a:ea typeface="黑体" panose="02010609060101010101" pitchFamily="49" charset="-122"/>
              </a:rPr>
              <a:t>打赢脱贫攻坚战、全面建成小康社会后，要进一步巩固拓展脱贫攻坚成果，做好</a:t>
            </a:r>
            <a:r>
              <a:rPr lang="zh-CN" altLang="en-US" sz="2000" dirty="0">
                <a:solidFill>
                  <a:srgbClr val="FF0000"/>
                </a:solidFill>
                <a:latin typeface="黑体" panose="02010609060101010101" pitchFamily="49" charset="-122"/>
                <a:ea typeface="黑体" panose="02010609060101010101" pitchFamily="49" charset="-122"/>
              </a:rPr>
              <a:t>乡村振兴</a:t>
            </a:r>
            <a:r>
              <a:rPr lang="zh-CN" altLang="en-US" sz="2000" dirty="0">
                <a:solidFill>
                  <a:prstClr val="black"/>
                </a:solidFill>
                <a:latin typeface="黑体" panose="02010609060101010101" pitchFamily="49" charset="-122"/>
                <a:ea typeface="黑体" panose="02010609060101010101" pitchFamily="49" charset="-122"/>
              </a:rPr>
              <a:t>这篇大文章</a:t>
            </a:r>
            <a:r>
              <a:rPr lang="zh-CN" altLang="en-US" sz="2000" dirty="0" smtClean="0">
                <a:solidFill>
                  <a:prstClr val="black"/>
                </a:solidFill>
                <a:latin typeface="黑体" panose="02010609060101010101" pitchFamily="49" charset="-122"/>
                <a:ea typeface="黑体" panose="02010609060101010101" pitchFamily="49" charset="-122"/>
              </a:rPr>
              <a:t>。</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30000"/>
              </a:lnSpc>
              <a:buFont typeface="Wingdings" panose="05000000000000000000" charset="0"/>
              <a:buChar char="Ø"/>
            </a:pPr>
            <a:r>
              <a:rPr lang="zh-CN" altLang="en-US" sz="2000" b="1" dirty="0" smtClean="0">
                <a:latin typeface="楷体" panose="02010609060101010101" pitchFamily="49" charset="-122"/>
                <a:ea typeface="楷体" panose="02010609060101010101" pitchFamily="49" charset="-122"/>
              </a:rPr>
              <a:t>参考选题方向：</a:t>
            </a:r>
            <a:endParaRPr lang="en-US" altLang="zh-CN" sz="2000" b="1" dirty="0" smtClean="0">
              <a:latin typeface="楷体" panose="02010609060101010101" pitchFamily="49" charset="-122"/>
              <a:ea typeface="楷体" panose="02010609060101010101" pitchFamily="49" charset="-122"/>
            </a:endParaRPr>
          </a:p>
          <a:p>
            <a:pPr>
              <a:lnSpc>
                <a:spcPct val="130000"/>
              </a:lnSpc>
            </a:pP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en-US" altLang="zh-CN" sz="2000" b="1" dirty="0" smtClean="0">
                <a:latin typeface="楷体" panose="02010609060101010101" pitchFamily="49" charset="-122"/>
                <a:ea typeface="楷体" panose="02010609060101010101" pitchFamily="49" charset="-122"/>
                <a:sym typeface="Wingdings" panose="05000000000000000000" pitchFamily="2" charset="2"/>
              </a:rPr>
              <a:t>1</a:t>
            </a:r>
            <a:r>
              <a:rPr lang="zh-CN" altLang="en-US" sz="2000" b="1" dirty="0">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FF0000"/>
                </a:solidFill>
                <a:latin typeface="楷体" panose="02010609060101010101" pitchFamily="49" charset="-122"/>
                <a:ea typeface="楷体" panose="02010609060101010101" pitchFamily="49" charset="-122"/>
                <a:sym typeface="Wingdings" panose="05000000000000000000" pitchFamily="2" charset="2"/>
              </a:rPr>
              <a:t>都市型农业</a:t>
            </a:r>
            <a:r>
              <a:rPr lang="zh-CN" altLang="en-US" sz="2000" b="1" dirty="0">
                <a:latin typeface="楷体" panose="02010609060101010101" pitchFamily="49" charset="-122"/>
                <a:ea typeface="楷体" panose="02010609060101010101" pitchFamily="49" charset="-122"/>
                <a:sym typeface="Wingdings" panose="05000000000000000000" pitchFamily="2" charset="2"/>
              </a:rPr>
              <a:t>的发展现状与问题</a:t>
            </a:r>
            <a:endParaRPr lang="en-US" altLang="zh-CN" sz="2000" b="1" dirty="0" smtClean="0">
              <a:latin typeface="楷体" panose="02010609060101010101" pitchFamily="49" charset="-122"/>
              <a:ea typeface="楷体" panose="02010609060101010101" pitchFamily="49" charset="-122"/>
              <a:sym typeface="Wingdings" panose="05000000000000000000" pitchFamily="2" charset="2"/>
            </a:endParaRPr>
          </a:p>
          <a:p>
            <a:pPr>
              <a:lnSpc>
                <a:spcPct val="130000"/>
              </a:lnSpc>
            </a:pP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en-US" altLang="zh-CN" sz="2000" b="1" dirty="0" smtClean="0">
                <a:latin typeface="楷体" panose="02010609060101010101" pitchFamily="49" charset="-122"/>
                <a:ea typeface="楷体" panose="02010609060101010101" pitchFamily="49" charset="-122"/>
                <a:sym typeface="Wingdings" panose="05000000000000000000" pitchFamily="2" charset="2"/>
              </a:rPr>
              <a:t>2</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zh-CN" altLang="en-US" sz="2000" b="1" dirty="0" smtClean="0">
                <a:solidFill>
                  <a:srgbClr val="FF0000"/>
                </a:solidFill>
                <a:latin typeface="楷体" panose="02010609060101010101" pitchFamily="49" charset="-122"/>
                <a:ea typeface="楷体" panose="02010609060101010101" pitchFamily="49" charset="-122"/>
                <a:sym typeface="Wingdings" panose="05000000000000000000" pitchFamily="2" charset="2"/>
              </a:rPr>
              <a:t>三产融合</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发展和农民增收问题</a:t>
            </a:r>
          </a:p>
          <a:p>
            <a:pPr>
              <a:lnSpc>
                <a:spcPct val="130000"/>
              </a:lnSpc>
            </a:pP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en-US" altLang="zh-CN" sz="2000" b="1" dirty="0" smtClean="0">
                <a:latin typeface="楷体" panose="02010609060101010101" pitchFamily="49" charset="-122"/>
                <a:ea typeface="楷体" panose="02010609060101010101" pitchFamily="49" charset="-122"/>
                <a:sym typeface="Wingdings" panose="05000000000000000000" pitchFamily="2" charset="2"/>
              </a:rPr>
              <a:t>3</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zh-CN" altLang="en-US" sz="2000" b="1" dirty="0" smtClean="0">
                <a:solidFill>
                  <a:srgbClr val="FF0000"/>
                </a:solidFill>
                <a:latin typeface="楷体" panose="02010609060101010101" pitchFamily="49" charset="-122"/>
                <a:ea typeface="楷体" panose="02010609060101010101" pitchFamily="49" charset="-122"/>
                <a:sym typeface="Wingdings" panose="05000000000000000000" pitchFamily="2" charset="2"/>
              </a:rPr>
              <a:t>小农户和现代农业</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发展有机衔接问题</a:t>
            </a:r>
            <a:endParaRPr lang="en-US" altLang="zh-CN" sz="2000" b="1" dirty="0" smtClean="0">
              <a:latin typeface="楷体" panose="02010609060101010101" pitchFamily="49" charset="-122"/>
              <a:ea typeface="楷体" panose="02010609060101010101" pitchFamily="49" charset="-122"/>
              <a:sym typeface="Wingdings" panose="05000000000000000000" pitchFamily="2" charset="2"/>
            </a:endParaRPr>
          </a:p>
          <a:p>
            <a:pPr>
              <a:lnSpc>
                <a:spcPct val="130000"/>
              </a:lnSpc>
            </a:pPr>
            <a:r>
              <a:rPr lang="en-US" altLang="zh-CN" sz="2000" b="1" dirty="0" smtClean="0">
                <a:latin typeface="楷体" panose="02010609060101010101" pitchFamily="49" charset="-122"/>
                <a:ea typeface="楷体" panose="02010609060101010101" pitchFamily="49" charset="-122"/>
                <a:sym typeface="Wingdings" panose="05000000000000000000" pitchFamily="2" charset="2"/>
              </a:rPr>
              <a:t> (4) </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深度扶贫地区</a:t>
            </a:r>
            <a:r>
              <a:rPr lang="zh-CN" altLang="en-US" sz="2000" b="1" dirty="0" smtClean="0">
                <a:solidFill>
                  <a:srgbClr val="FF0000"/>
                </a:solidFill>
                <a:latin typeface="楷体" panose="02010609060101010101" pitchFamily="49" charset="-122"/>
                <a:ea typeface="楷体" panose="02010609060101010101" pitchFamily="49" charset="-122"/>
                <a:sym typeface="Wingdings" panose="05000000000000000000" pitchFamily="2" charset="2"/>
              </a:rPr>
              <a:t>公共服务（或者基础设施、基本医疗）保障</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问题研究</a:t>
            </a:r>
            <a:endParaRPr lang="en-US" altLang="zh-CN" sz="2000" b="1" dirty="0" smtClean="0">
              <a:latin typeface="楷体" panose="02010609060101010101" pitchFamily="49" charset="-122"/>
              <a:ea typeface="楷体" panose="02010609060101010101" pitchFamily="49" charset="-122"/>
              <a:sym typeface="Wingdings" panose="05000000000000000000" pitchFamily="2" charset="2"/>
            </a:endParaRPr>
          </a:p>
          <a:p>
            <a:pPr>
              <a:lnSpc>
                <a:spcPct val="130000"/>
              </a:lnSpc>
            </a:pP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en-US" altLang="zh-CN" sz="2000" b="1" dirty="0" smtClean="0">
                <a:latin typeface="楷体" panose="02010609060101010101" pitchFamily="49" charset="-122"/>
                <a:ea typeface="楷体" panose="02010609060101010101" pitchFamily="49" charset="-122"/>
                <a:sym typeface="Wingdings" panose="05000000000000000000" pitchFamily="2" charset="2"/>
              </a:rPr>
              <a:t>5</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zh-CN" altLang="en-US" sz="2000" b="1" dirty="0" smtClean="0">
                <a:solidFill>
                  <a:srgbClr val="FF0000"/>
                </a:solidFill>
                <a:latin typeface="楷体" panose="02010609060101010101" pitchFamily="49" charset="-122"/>
                <a:ea typeface="楷体" panose="02010609060101010101" pitchFamily="49" charset="-122"/>
                <a:sym typeface="Wingdings" panose="05000000000000000000" pitchFamily="2" charset="2"/>
              </a:rPr>
              <a:t>农村老龄化</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问题现状调查</a:t>
            </a:r>
            <a:endParaRPr lang="en-US" altLang="zh-CN" sz="2000" b="1" dirty="0" smtClean="0">
              <a:latin typeface="楷体" panose="02010609060101010101" pitchFamily="49" charset="-122"/>
              <a:ea typeface="楷体" panose="02010609060101010101" pitchFamily="49" charset="-122"/>
              <a:sym typeface="Wingdings" panose="05000000000000000000" pitchFamily="2" charset="2"/>
            </a:endParaRPr>
          </a:p>
          <a:p>
            <a:pPr>
              <a:lnSpc>
                <a:spcPct val="130000"/>
              </a:lnSpc>
            </a:pP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en-US" altLang="zh-CN" sz="2000" b="1" dirty="0" smtClean="0">
                <a:latin typeface="楷体" panose="02010609060101010101" pitchFamily="49" charset="-122"/>
                <a:ea typeface="楷体" panose="02010609060101010101" pitchFamily="49" charset="-122"/>
                <a:sym typeface="Wingdings" panose="05000000000000000000" pitchFamily="2" charset="2"/>
              </a:rPr>
              <a:t>6</a:t>
            </a:r>
            <a:r>
              <a:rPr lang="zh-CN" altLang="en-US" sz="2000" b="1" dirty="0">
                <a:latin typeface="楷体" panose="02010609060101010101" pitchFamily="49" charset="-122"/>
                <a:ea typeface="楷体" panose="02010609060101010101" pitchFamily="49" charset="-122"/>
                <a:sym typeface="Wingdings" panose="05000000000000000000" pitchFamily="2" charset="2"/>
              </a:rPr>
              <a:t>）“扶贫移民”、</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“生态移民”、“</a:t>
            </a:r>
            <a:r>
              <a:rPr lang="zh-CN" altLang="en-US" sz="2000" b="1" dirty="0">
                <a:latin typeface="楷体" panose="02010609060101010101" pitchFamily="49" charset="-122"/>
                <a:ea typeface="楷体" panose="02010609060101010101" pitchFamily="49" charset="-122"/>
                <a:sym typeface="Wingdings" panose="05000000000000000000" pitchFamily="2" charset="2"/>
              </a:rPr>
              <a:t>迁村并点</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”与乡村振兴</a:t>
            </a:r>
            <a:endParaRPr lang="en-US" altLang="zh-CN" sz="2000" b="1" dirty="0" smtClean="0">
              <a:latin typeface="楷体" panose="02010609060101010101" pitchFamily="49" charset="-122"/>
              <a:ea typeface="楷体" panose="02010609060101010101" pitchFamily="49" charset="-122"/>
              <a:sym typeface="Wingdings" panose="05000000000000000000" pitchFamily="2" charset="2"/>
            </a:endParaRPr>
          </a:p>
          <a:p>
            <a:pPr>
              <a:lnSpc>
                <a:spcPct val="130000"/>
              </a:lnSpc>
            </a:pP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en-US" altLang="zh-CN" sz="2000" b="1" dirty="0" smtClean="0">
                <a:latin typeface="楷体" panose="02010609060101010101" pitchFamily="49" charset="-122"/>
                <a:ea typeface="楷体" panose="02010609060101010101" pitchFamily="49" charset="-122"/>
                <a:sym typeface="Wingdings" panose="05000000000000000000" pitchFamily="2" charset="2"/>
              </a:rPr>
              <a:t>7</a:t>
            </a:r>
            <a:r>
              <a:rPr lang="zh-CN" altLang="en-US" sz="2000" b="1" dirty="0">
                <a:latin typeface="楷体" panose="02010609060101010101" pitchFamily="49" charset="-122"/>
                <a:ea typeface="楷体" panose="02010609060101010101" pitchFamily="49" charset="-122"/>
                <a:sym typeface="Wingdings" panose="05000000000000000000" pitchFamily="2" charset="2"/>
              </a:rPr>
              <a:t>）</a:t>
            </a:r>
            <a:r>
              <a:rPr lang="zh-CN" altLang="en-US" sz="2000" b="1" dirty="0">
                <a:solidFill>
                  <a:srgbClr val="FF0000"/>
                </a:solidFill>
                <a:latin typeface="楷体" panose="02010609060101010101" pitchFamily="49" charset="-122"/>
                <a:ea typeface="楷体" panose="02010609060101010101" pitchFamily="49" charset="-122"/>
                <a:sym typeface="Wingdings" panose="05000000000000000000" pitchFamily="2" charset="2"/>
              </a:rPr>
              <a:t>传统文化古村落或旅游型</a:t>
            </a:r>
            <a:r>
              <a:rPr lang="zh-CN" altLang="en-US" sz="2000" b="1" dirty="0" smtClean="0">
                <a:solidFill>
                  <a:srgbClr val="FF0000"/>
                </a:solidFill>
                <a:latin typeface="楷体" panose="02010609060101010101" pitchFamily="49" charset="-122"/>
                <a:ea typeface="楷体" panose="02010609060101010101" pitchFamily="49" charset="-122"/>
                <a:sym typeface="Wingdings" panose="05000000000000000000" pitchFamily="2" charset="2"/>
              </a:rPr>
              <a:t>村庄</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的发展模式调查</a:t>
            </a:r>
            <a:endParaRPr lang="en-US" altLang="zh-CN" sz="2000" b="1" dirty="0" smtClean="0">
              <a:latin typeface="楷体" panose="02010609060101010101" pitchFamily="49" charset="-122"/>
              <a:ea typeface="楷体" panose="02010609060101010101" pitchFamily="49" charset="-122"/>
              <a:sym typeface="Wingdings" panose="05000000000000000000" pitchFamily="2" charset="2"/>
            </a:endParaRPr>
          </a:p>
          <a:p>
            <a:pPr>
              <a:lnSpc>
                <a:spcPct val="130000"/>
              </a:lnSpc>
            </a:pP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a:t>
            </a:r>
            <a:r>
              <a:rPr lang="en-US" altLang="zh-CN" sz="2000" b="1" dirty="0" smtClean="0">
                <a:latin typeface="楷体" panose="02010609060101010101" pitchFamily="49" charset="-122"/>
                <a:ea typeface="楷体" panose="02010609060101010101" pitchFamily="49" charset="-122"/>
                <a:sym typeface="Wingdings" panose="05000000000000000000" pitchFamily="2" charset="2"/>
              </a:rPr>
              <a:t>8</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）农村传统社会关系及其当代转型</a:t>
            </a:r>
            <a:endParaRPr lang="en-US" altLang="zh-CN" sz="2000" b="1" dirty="0" smtClean="0">
              <a:latin typeface="楷体" panose="02010609060101010101" pitchFamily="49" charset="-122"/>
              <a:ea typeface="楷体" panose="02010609060101010101" pitchFamily="49" charset="-122"/>
              <a:sym typeface="Wingdings" panose="05000000000000000000" pitchFamily="2" charset="2"/>
            </a:endParaRPr>
          </a:p>
          <a:p>
            <a:endParaRPr lang="en-US" altLang="zh-CN" sz="2000" dirty="0" smtClean="0">
              <a:solidFill>
                <a:prstClr val="black"/>
              </a:solidFill>
              <a:latin typeface="黑体" panose="02010609060101010101" pitchFamily="49" charset="-122"/>
              <a:ea typeface="黑体" panose="02010609060101010101" pitchFamily="49" charset="-122"/>
              <a:sym typeface="Wingdings" panose="05000000000000000000" pitchFamily="2" charset="2"/>
            </a:endParaRPr>
          </a:p>
          <a:p>
            <a:endParaRPr sz="2000" b="1" dirty="0">
              <a:solidFill>
                <a:prstClr val="black"/>
              </a:solidFill>
              <a:latin typeface="宋体" panose="02010600030101010101" pitchFamily="2" charset="-122"/>
              <a:ea typeface="宋体" panose="02010600030101010101" pitchFamily="2"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251520" y="72453"/>
            <a:ext cx="5873055" cy="461665"/>
          </a:xfrm>
          <a:prstGeom prst="rect">
            <a:avLst/>
          </a:prstGeom>
          <a:noFill/>
        </p:spPr>
        <p:txBody>
          <a:bodyPr wrap="square" rtlCol="0">
            <a:spAutoFit/>
          </a:bodyPr>
          <a:lstStyle/>
          <a:p>
            <a:r>
              <a:rPr lang="en-US" altLang="zh-CN" sz="2400" b="1" kern="0" dirty="0" smtClean="0">
                <a:solidFill>
                  <a:prstClr val="white"/>
                </a:solidFill>
                <a:latin typeface="微软雅黑" panose="020B0503020204020204" pitchFamily="34" charset="-122"/>
                <a:ea typeface="微软雅黑" panose="020B0503020204020204" pitchFamily="34" charset="-122"/>
              </a:rPr>
              <a:t> 8.</a:t>
            </a:r>
            <a:r>
              <a:rPr lang="zh-CN" altLang="en-US" sz="2400" b="1" kern="0" dirty="0" smtClean="0">
                <a:solidFill>
                  <a:prstClr val="white"/>
                </a:solidFill>
                <a:latin typeface="微软雅黑" panose="020B0503020204020204" pitchFamily="34" charset="-122"/>
                <a:ea typeface="微软雅黑" panose="020B0503020204020204" pitchFamily="34" charset="-122"/>
              </a:rPr>
              <a:t>乡村振兴</a:t>
            </a: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06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服务北京发展</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485546" y="737498"/>
            <a:ext cx="8262918" cy="4247317"/>
          </a:xfrm>
          <a:prstGeom prst="rect">
            <a:avLst/>
          </a:prstGeom>
          <a:noFill/>
        </p:spPr>
        <p:txBody>
          <a:bodyPr wrap="square" rtlCol="0">
            <a:spAutoFit/>
          </a:bodyPr>
          <a:lstStyle/>
          <a:p>
            <a:pPr algn="just">
              <a:lnSpc>
                <a:spcPct val="150000"/>
              </a:lnSpc>
              <a:buFont typeface="Wingdings" panose="05000000000000000000" charset="0"/>
              <a:buChar char="Ø"/>
            </a:pPr>
            <a:r>
              <a:rPr lang="zh-CN" altLang="en-US" sz="2000" b="1" dirty="0" smtClean="0">
                <a:solidFill>
                  <a:prstClr val="black"/>
                </a:solidFill>
                <a:latin typeface="宋体" panose="02010600030101010101" pitchFamily="2" charset="-122"/>
              </a:rPr>
              <a:t>习近平总书记在</a:t>
            </a:r>
            <a:r>
              <a:rPr lang="zh-CN" altLang="en-US" sz="2000" b="1" dirty="0">
                <a:solidFill>
                  <a:prstClr val="black"/>
                </a:solidFill>
                <a:latin typeface="宋体" panose="02010600030101010101" pitchFamily="2" charset="-122"/>
              </a:rPr>
              <a:t>十九大报告中指出，加快生态文明体制改革，建设美丽中国。习近平指出，我们要建设的现代化是人与自然和谐共生的现代化，既要创造更多物质财富和精神财富以满足人民日益增长的美好生活需要，也要提供更多优质生态产品以满足人民日益增长的优美生态环境需要</a:t>
            </a:r>
            <a:r>
              <a:rPr lang="zh-CN" altLang="en-US" sz="2000" b="1" dirty="0" smtClean="0">
                <a:solidFill>
                  <a:prstClr val="black"/>
                </a:solidFill>
                <a:latin typeface="宋体" panose="02010600030101010101" pitchFamily="2" charset="-122"/>
              </a:rPr>
              <a:t>。</a:t>
            </a:r>
            <a:endParaRPr lang="en-US" altLang="zh-CN" sz="2000" b="1" dirty="0" smtClean="0">
              <a:solidFill>
                <a:prstClr val="black"/>
              </a:solidFill>
              <a:latin typeface="宋体" panose="02010600030101010101" pitchFamily="2" charset="-122"/>
            </a:endParaRPr>
          </a:p>
          <a:p>
            <a:pPr algn="just">
              <a:lnSpc>
                <a:spcPct val="150000"/>
              </a:lnSpc>
              <a:buFont typeface="Wingdings" panose="05000000000000000000" charset="0"/>
              <a:buChar char="Ø"/>
            </a:pPr>
            <a:r>
              <a:rPr lang="zh-CN" altLang="en-US" sz="2000" b="1" dirty="0" smtClean="0">
                <a:latin typeface="楷体" panose="02010609060101010101" pitchFamily="49" charset="-122"/>
                <a:ea typeface="楷体" panose="02010609060101010101" pitchFamily="49" charset="-122"/>
              </a:rPr>
              <a:t>参考选题方向</a:t>
            </a:r>
            <a:r>
              <a:rPr lang="zh-CN" altLang="en-US" sz="2000" b="1" dirty="0" smtClean="0">
                <a:latin typeface="楷体" panose="02010609060101010101" pitchFamily="49" charset="-122"/>
                <a:ea typeface="楷体" panose="02010609060101010101" pitchFamily="49" charset="-122"/>
                <a:sym typeface="Wingdings" panose="05000000000000000000" pitchFamily="2" charset="2"/>
              </a:rPr>
              <a:t>： </a:t>
            </a:r>
            <a:endParaRPr lang="en-US" altLang="zh-CN" sz="2000" b="1" dirty="0" smtClean="0">
              <a:latin typeface="楷体" panose="02010609060101010101" pitchFamily="49" charset="-122"/>
              <a:ea typeface="楷体" panose="02010609060101010101" pitchFamily="49" charset="-122"/>
              <a:sym typeface="Wingdings" panose="05000000000000000000" pitchFamily="2" charset="2"/>
            </a:endParaRPr>
          </a:p>
          <a:p>
            <a:pPr algn="just">
              <a:lnSpc>
                <a:spcPct val="150000"/>
              </a:lnSpc>
            </a:pPr>
            <a:r>
              <a:rPr lang="zh-CN" altLang="en-US" sz="2000" b="1" dirty="0" smtClean="0">
                <a:latin typeface="楷体" panose="02010609060101010101" pitchFamily="49" charset="-122"/>
                <a:ea typeface="楷体" panose="02010609060101010101" pitchFamily="49" charset="-122"/>
              </a:rPr>
              <a:t>    符合思政课社会实践要求，围绕</a:t>
            </a:r>
            <a:r>
              <a:rPr lang="zh-CN" altLang="en-US" sz="2000" b="1" dirty="0">
                <a:solidFill>
                  <a:srgbClr val="FF0000"/>
                </a:solidFill>
                <a:latin typeface="楷体" panose="02010609060101010101" pitchFamily="49" charset="-122"/>
                <a:ea typeface="楷体" panose="02010609060101010101" pitchFamily="49" charset="-122"/>
              </a:rPr>
              <a:t>节能减排</a:t>
            </a:r>
            <a:r>
              <a:rPr lang="zh-CN" altLang="en-US" sz="2000" b="1" dirty="0">
                <a:latin typeface="楷体" panose="02010609060101010101" pitchFamily="49" charset="-122"/>
                <a:ea typeface="楷体" panose="02010609060101010101" pitchFamily="49" charset="-122"/>
              </a:rPr>
              <a:t>、水资源保护、城市修补、生态修复、</a:t>
            </a:r>
            <a:r>
              <a:rPr lang="zh-CN" altLang="en-US" sz="2000" b="1" dirty="0">
                <a:solidFill>
                  <a:srgbClr val="FF0000"/>
                </a:solidFill>
                <a:latin typeface="楷体" panose="02010609060101010101" pitchFamily="49" charset="-122"/>
                <a:ea typeface="楷体" panose="02010609060101010101" pitchFamily="49" charset="-122"/>
              </a:rPr>
              <a:t>垃圾处理</a:t>
            </a:r>
            <a:r>
              <a:rPr lang="zh-CN" altLang="en-US" sz="2000" b="1" dirty="0">
                <a:latin typeface="楷体" panose="02010609060101010101" pitchFamily="49" charset="-122"/>
                <a:ea typeface="楷体" panose="02010609060101010101" pitchFamily="49" charset="-122"/>
              </a:rPr>
              <a:t>、资源开发</a:t>
            </a:r>
            <a:r>
              <a:rPr lang="zh-CN" altLang="en-US" sz="2000" b="1" dirty="0" smtClean="0">
                <a:latin typeface="楷体" panose="02010609060101010101" pitchFamily="49" charset="-122"/>
                <a:ea typeface="楷体" panose="02010609060101010101" pitchFamily="49" charset="-122"/>
              </a:rPr>
              <a:t>、气候变化、自然灾害</a:t>
            </a:r>
            <a:r>
              <a:rPr lang="zh-CN" altLang="en-US" sz="2000" b="1" dirty="0">
                <a:latin typeface="楷体" panose="02010609060101010101" pitchFamily="49" charset="-122"/>
                <a:ea typeface="楷体" panose="02010609060101010101" pitchFamily="49" charset="-122"/>
              </a:rPr>
              <a:t>预防等内容，</a:t>
            </a:r>
            <a:r>
              <a:rPr lang="zh-CN" altLang="en-US" sz="2000" b="1" dirty="0" smtClean="0">
                <a:latin typeface="楷体" panose="02010609060101010101" pitchFamily="49" charset="-122"/>
                <a:ea typeface="楷体" panose="02010609060101010101" pitchFamily="49" charset="-122"/>
              </a:rPr>
              <a:t>开展实践调查活动。</a:t>
            </a:r>
            <a:endParaRPr sz="2400" b="1" dirty="0">
              <a:latin typeface="楷体" panose="02010609060101010101" pitchFamily="49" charset="-122"/>
              <a:ea typeface="楷体" panose="02010609060101010101" pitchFamily="49" charset="-122"/>
            </a:endParaRPr>
          </a:p>
        </p:txBody>
      </p:sp>
      <p:sp>
        <p:nvSpPr>
          <p:cNvPr id="14" name="流程图: 过程 13"/>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15" name="文本框 32"/>
          <p:cNvSpPr txBox="1"/>
          <p:nvPr/>
        </p:nvSpPr>
        <p:spPr>
          <a:xfrm>
            <a:off x="395536" y="72453"/>
            <a:ext cx="5729039" cy="461665"/>
          </a:xfrm>
          <a:prstGeom prst="rect">
            <a:avLst/>
          </a:prstGeom>
          <a:noFill/>
        </p:spPr>
        <p:txBody>
          <a:bodyPr wrap="square" rtlCol="0">
            <a:spAutoFit/>
          </a:bodyPr>
          <a:lstStyle/>
          <a:p>
            <a:r>
              <a:rPr lang="en-US" altLang="zh-CN" sz="2400" b="1" kern="0" dirty="0">
                <a:solidFill>
                  <a:prstClr val="white"/>
                </a:solidFill>
                <a:latin typeface="微软雅黑" panose="020B0503020204020204" pitchFamily="34" charset="-122"/>
                <a:ea typeface="微软雅黑" panose="020B0503020204020204" pitchFamily="34" charset="-122"/>
              </a:rPr>
              <a:t>9</a:t>
            </a:r>
            <a:r>
              <a:rPr lang="en-US" altLang="zh-CN" sz="2400" b="1" kern="0" dirty="0" smtClean="0">
                <a:solidFill>
                  <a:prstClr val="white"/>
                </a:solidFill>
                <a:latin typeface="微软雅黑" panose="020B0503020204020204" pitchFamily="34" charset="-122"/>
                <a:ea typeface="微软雅黑" panose="020B0503020204020204" pitchFamily="34" charset="-122"/>
              </a:rPr>
              <a:t>.</a:t>
            </a:r>
            <a:r>
              <a:rPr lang="zh-CN" altLang="en-US" sz="2400" b="1" kern="0" dirty="0" smtClean="0">
                <a:solidFill>
                  <a:prstClr val="white"/>
                </a:solidFill>
                <a:latin typeface="微软雅黑" panose="020B0503020204020204" pitchFamily="34" charset="-122"/>
                <a:ea typeface="微软雅黑" panose="020B0503020204020204" pitchFamily="34" charset="-122"/>
              </a:rPr>
              <a:t>建设美丽中国</a:t>
            </a:r>
          </a:p>
        </p:txBody>
      </p:sp>
      <p:pic>
        <p:nvPicPr>
          <p:cNvPr id="16"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768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4"/>
          <p:cNvSpPr txBox="1"/>
          <p:nvPr/>
        </p:nvSpPr>
        <p:spPr>
          <a:xfrm>
            <a:off x="388937" y="1212060"/>
            <a:ext cx="8366125" cy="4247317"/>
          </a:xfrm>
          <a:prstGeom prst="rect">
            <a:avLst/>
          </a:prstGeom>
          <a:noFill/>
        </p:spPr>
        <p:txBody>
          <a:bodyPr wrap="square" rtlCol="0">
            <a:spAutoFit/>
          </a:bodyPr>
          <a:lstStyle/>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）当代大学生对“</a:t>
            </a:r>
            <a:r>
              <a:rPr lang="zh-CN" altLang="en-US" sz="2000" b="1" dirty="0">
                <a:solidFill>
                  <a:srgbClr val="FF0000"/>
                </a:solidFill>
                <a:latin typeface="楷体" panose="02010609060101010101" pitchFamily="49" charset="-122"/>
                <a:ea typeface="楷体" panose="02010609060101010101" pitchFamily="49" charset="-122"/>
              </a:rPr>
              <a:t>躺平主义</a:t>
            </a:r>
            <a:r>
              <a:rPr lang="zh-CN" altLang="en-US" sz="2000" b="1" dirty="0">
                <a:latin typeface="楷体" panose="02010609060101010101" pitchFamily="49" charset="-122"/>
                <a:ea typeface="楷体" panose="02010609060101010101" pitchFamily="49" charset="-122"/>
              </a:rPr>
              <a:t>”的认知调查</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）当代大学生对“</a:t>
            </a:r>
            <a:r>
              <a:rPr lang="zh-CN" altLang="en-US" sz="2000" b="1" dirty="0">
                <a:solidFill>
                  <a:srgbClr val="FF0000"/>
                </a:solidFill>
                <a:latin typeface="楷体" panose="02010609060101010101" pitchFamily="49" charset="-122"/>
                <a:ea typeface="楷体" panose="02010609060101010101" pitchFamily="49" charset="-122"/>
              </a:rPr>
              <a:t>教育内卷化</a:t>
            </a:r>
            <a:r>
              <a:rPr lang="zh-CN" altLang="en-US" sz="2000" b="1" dirty="0">
                <a:latin typeface="楷体" panose="02010609060101010101" pitchFamily="49" charset="-122"/>
                <a:ea typeface="楷体" panose="02010609060101010101" pitchFamily="49" charset="-122"/>
              </a:rPr>
              <a:t>”现象的认知调查</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）北京大学生对“</a:t>
            </a:r>
            <a:r>
              <a:rPr lang="zh-CN" altLang="en-US" sz="2000" b="1" dirty="0">
                <a:solidFill>
                  <a:srgbClr val="FF0000"/>
                </a:solidFill>
                <a:latin typeface="楷体" panose="02010609060101010101" pitchFamily="49" charset="-122"/>
                <a:ea typeface="楷体" panose="02010609060101010101" pitchFamily="49" charset="-122"/>
              </a:rPr>
              <a:t>思政课</a:t>
            </a:r>
            <a:r>
              <a:rPr lang="zh-CN" altLang="en-US" sz="2000" b="1" dirty="0">
                <a:latin typeface="楷体" panose="02010609060101010101" pitchFamily="49" charset="-122"/>
                <a:ea typeface="楷体" panose="02010609060101010101" pitchFamily="49" charset="-122"/>
              </a:rPr>
              <a:t>”满意度调查研究</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）大学生马克思主义经典著作阅读现状与对策</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疫情</a:t>
            </a:r>
            <a:r>
              <a:rPr lang="zh-CN" altLang="en-US" sz="2000" b="1" dirty="0">
                <a:latin typeface="楷体" panose="02010609060101010101" pitchFamily="49" charset="-122"/>
                <a:ea typeface="楷体" panose="02010609060101010101" pitchFamily="49" charset="-122"/>
              </a:rPr>
              <a:t>对大学生就业、升学的影响与对策</a:t>
            </a:r>
            <a:endParaRPr lang="en-US" altLang="zh-CN" sz="2000" b="1" dirty="0">
              <a:latin typeface="楷体" panose="02010609060101010101" pitchFamily="49" charset="-122"/>
              <a:ea typeface="楷体" panose="02010609060101010101" pitchFamily="49" charset="-122"/>
            </a:endParaRPr>
          </a:p>
          <a:p>
            <a:pPr algn="just">
              <a:lnSpc>
                <a:spcPct val="150000"/>
              </a:lnSpc>
            </a:pP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6</a:t>
            </a:r>
            <a:r>
              <a:rPr lang="zh-CN" altLang="en-US" sz="2000" b="1" dirty="0">
                <a:latin typeface="楷体" panose="02010609060101010101" pitchFamily="49" charset="-122"/>
                <a:ea typeface="楷体" panose="02010609060101010101" pitchFamily="49" charset="-122"/>
              </a:rPr>
              <a:t>）大学生自主创业意向调查</a:t>
            </a:r>
            <a:endParaRPr lang="en-US" altLang="zh-CN" sz="2000" b="1" dirty="0">
              <a:latin typeface="楷体" panose="02010609060101010101" pitchFamily="49" charset="-122"/>
              <a:ea typeface="楷体" panose="02010609060101010101" pitchFamily="49" charset="-122"/>
            </a:endParaRPr>
          </a:p>
          <a:p>
            <a:pPr>
              <a:lnSpc>
                <a:spcPct val="150000"/>
              </a:lnSpc>
            </a:pPr>
            <a:endParaRPr lang="en-US" altLang="zh-CN" sz="2000" dirty="0">
              <a:solidFill>
                <a:srgbClr val="FF0000"/>
              </a:solidFill>
              <a:latin typeface="黑体" panose="02010609060101010101" pitchFamily="49" charset="-122"/>
              <a:ea typeface="黑体" panose="02010609060101010101" pitchFamily="49" charset="-122"/>
            </a:endParaRPr>
          </a:p>
          <a:p>
            <a:pPr>
              <a:lnSpc>
                <a:spcPct val="150000"/>
              </a:lnSpc>
            </a:pPr>
            <a:endParaRPr lang="en-US" altLang="zh-CN" sz="2000" dirty="0">
              <a:solidFill>
                <a:srgbClr val="FF0000"/>
              </a:solidFill>
              <a:latin typeface="黑体" panose="02010609060101010101" pitchFamily="49" charset="-122"/>
              <a:ea typeface="黑体" panose="02010609060101010101" pitchFamily="49" charset="-122"/>
            </a:endParaRPr>
          </a:p>
          <a:p>
            <a:pPr>
              <a:lnSpc>
                <a:spcPct val="150000"/>
              </a:lnSpc>
            </a:pP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8" name="文本框 32"/>
          <p:cNvSpPr txBox="1"/>
          <p:nvPr/>
        </p:nvSpPr>
        <p:spPr>
          <a:xfrm>
            <a:off x="107504" y="72453"/>
            <a:ext cx="6670892" cy="460375"/>
          </a:xfrm>
          <a:prstGeom prst="rect">
            <a:avLst/>
          </a:prstGeom>
          <a:noFill/>
        </p:spPr>
        <p:txBody>
          <a:bodyPr wrap="square" rtlCol="0">
            <a:spAutoFit/>
          </a:bodyPr>
          <a:lstStyle/>
          <a:p>
            <a:r>
              <a:rPr lang="zh-CN" altLang="en-US" sz="2400" b="1" kern="0" dirty="0" smtClean="0">
                <a:solidFill>
                  <a:prstClr val="white"/>
                </a:solidFill>
                <a:latin typeface="微软雅黑" panose="020B0503020204020204" pitchFamily="34" charset="-122"/>
                <a:ea typeface="微软雅黑" panose="020B0503020204020204" pitchFamily="34" charset="-122"/>
              </a:rPr>
              <a:t>   </a:t>
            </a:r>
            <a:r>
              <a:rPr lang="en-US" altLang="zh-CN" sz="2400" b="1" kern="0" dirty="0" smtClean="0">
                <a:solidFill>
                  <a:prstClr val="white"/>
                </a:solidFill>
                <a:latin typeface="微软雅黑" panose="020B0503020204020204" pitchFamily="34" charset="-122"/>
                <a:ea typeface="微软雅黑" panose="020B0503020204020204" pitchFamily="34" charset="-122"/>
              </a:rPr>
              <a:t>10.</a:t>
            </a:r>
            <a:r>
              <a:rPr lang="zh-CN" altLang="en-US" sz="2400" b="1" kern="0" dirty="0">
                <a:solidFill>
                  <a:prstClr val="white"/>
                </a:solidFill>
                <a:latin typeface="微软雅黑" panose="020B0503020204020204" pitchFamily="34" charset="-122"/>
                <a:ea typeface="微软雅黑" panose="020B0503020204020204" pitchFamily="34" charset="-122"/>
              </a:rPr>
              <a:t> “大学生自身成长”与“思政课程建设”</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3890" y="769268"/>
            <a:ext cx="8282910" cy="4524315"/>
          </a:xfrm>
          <a:prstGeom prst="rect">
            <a:avLst/>
          </a:prstGeom>
          <a:noFill/>
        </p:spPr>
        <p:txBody>
          <a:bodyPr wrap="square" rtlCol="0">
            <a:spAutoFit/>
          </a:bodyPr>
          <a:lstStyle/>
          <a:p>
            <a:pPr>
              <a:lnSpc>
                <a:spcPct val="120000"/>
              </a:lnSpc>
            </a:pPr>
            <a:r>
              <a:rPr lang="zh-CN" altLang="en-US" sz="2400" b="1" dirty="0" smtClean="0">
                <a:solidFill>
                  <a:srgbClr val="FF0000"/>
                </a:solidFill>
                <a:latin typeface="黑体" panose="02010609060101010101" pitchFamily="49" charset="-122"/>
                <a:ea typeface="黑体" panose="02010609060101010101" pitchFamily="49" charset="-122"/>
              </a:rPr>
              <a:t>一</a:t>
            </a:r>
            <a:r>
              <a:rPr lang="zh-CN" altLang="en-US" sz="2400" b="1" dirty="0" smtClean="0">
                <a:latin typeface="黑体" panose="02010609060101010101" pitchFamily="49" charset="-122"/>
                <a:ea typeface="黑体" panose="02010609060101010101" pitchFamily="49" charset="-122"/>
              </a:rPr>
              <a:t>    </a:t>
            </a:r>
            <a:r>
              <a:rPr lang="en-US" altLang="zh-CN" sz="2400" b="1" dirty="0" smtClean="0">
                <a:latin typeface="黑体" panose="02010609060101010101" pitchFamily="49" charset="-122"/>
                <a:ea typeface="黑体" panose="02010609060101010101" pitchFamily="49" charset="-122"/>
              </a:rPr>
              <a:t>2022</a:t>
            </a:r>
            <a:r>
              <a:rPr lang="zh-CN" altLang="en-US" sz="2400" b="1" dirty="0" smtClean="0">
                <a:latin typeface="黑体" panose="02010609060101010101" pitchFamily="49" charset="-122"/>
                <a:ea typeface="黑体" panose="02010609060101010101" pitchFamily="49" charset="-122"/>
              </a:rPr>
              <a:t>年</a:t>
            </a:r>
            <a:r>
              <a:rPr lang="zh-CN" altLang="en-US" sz="2400" b="1" dirty="0">
                <a:latin typeface="黑体" panose="02010609060101010101" pitchFamily="49" charset="-122"/>
                <a:ea typeface="黑体" panose="02010609060101010101" pitchFamily="49" charset="-122"/>
              </a:rPr>
              <a:t>社会实践工作总思路与流程</a:t>
            </a:r>
          </a:p>
          <a:p>
            <a:pPr marL="457200" indent="-457200">
              <a:lnSpc>
                <a:spcPct val="120000"/>
              </a:lnSpc>
              <a:buAutoNum type="ea1ChsPlain" startAt="2"/>
            </a:pPr>
            <a:r>
              <a:rPr lang="zh-CN" altLang="en-US" sz="2400" b="1" dirty="0" smtClean="0">
                <a:solidFill>
                  <a:srgbClr val="FF0000"/>
                </a:solidFill>
                <a:latin typeface="黑体" panose="02010609060101010101" pitchFamily="49" charset="-122"/>
                <a:ea typeface="黑体" panose="02010609060101010101" pitchFamily="49" charset="-122"/>
              </a:rPr>
              <a:t>   </a:t>
            </a:r>
            <a:r>
              <a:rPr lang="zh-CN" altLang="en-US" sz="2400" b="1" dirty="0" smtClean="0">
                <a:latin typeface="黑体" panose="02010609060101010101" pitchFamily="49" charset="-122"/>
                <a:ea typeface="黑体" panose="02010609060101010101" pitchFamily="49" charset="-122"/>
              </a:rPr>
              <a:t>北京理工大学</a:t>
            </a:r>
            <a:r>
              <a:rPr lang="en-US" altLang="zh-CN" sz="2400" b="1" dirty="0" smtClean="0">
                <a:latin typeface="黑体" panose="02010609060101010101" pitchFamily="49" charset="-122"/>
                <a:ea typeface="黑体" panose="02010609060101010101" pitchFamily="49" charset="-122"/>
              </a:rPr>
              <a:t>2022</a:t>
            </a:r>
            <a:r>
              <a:rPr lang="zh-CN" altLang="en-US" sz="2400" b="1" dirty="0" smtClean="0">
                <a:latin typeface="黑体" panose="02010609060101010101" pitchFamily="49" charset="-122"/>
                <a:ea typeface="黑体" panose="02010609060101010101" pitchFamily="49" charset="-122"/>
              </a:rPr>
              <a:t>年</a:t>
            </a:r>
            <a:r>
              <a:rPr lang="zh-CN" altLang="en-US" sz="2400" b="1" dirty="0">
                <a:latin typeface="黑体" panose="02010609060101010101" pitchFamily="49" charset="-122"/>
                <a:ea typeface="黑体" panose="02010609060101010101" pitchFamily="49" charset="-122"/>
              </a:rPr>
              <a:t>思政课社会实践</a:t>
            </a:r>
            <a:r>
              <a:rPr lang="zh-CN" altLang="en-US" sz="2400" b="1" dirty="0" smtClean="0">
                <a:latin typeface="黑体" panose="02010609060101010101" pitchFamily="49" charset="-122"/>
                <a:ea typeface="黑体" panose="02010609060101010101" pitchFamily="49" charset="-122"/>
              </a:rPr>
              <a:t>主题</a:t>
            </a:r>
            <a:endParaRPr lang="en-US" altLang="zh-CN" sz="2400" b="1" dirty="0" smtClean="0">
              <a:latin typeface="黑体" panose="02010609060101010101" pitchFamily="49" charset="-122"/>
              <a:ea typeface="黑体" panose="02010609060101010101" pitchFamily="49" charset="-122"/>
            </a:endParaRPr>
          </a:p>
          <a:p>
            <a:pPr marL="457200" indent="-457200">
              <a:lnSpc>
                <a:spcPct val="120000"/>
              </a:lnSpc>
              <a:buAutoNum type="ea1ChsPlain" startAt="2"/>
            </a:pPr>
            <a:r>
              <a:rPr lang="zh-CN" altLang="en-US" sz="2400" b="1" dirty="0" smtClean="0">
                <a:solidFill>
                  <a:srgbClr val="FF0000"/>
                </a:solidFill>
                <a:latin typeface="黑体" panose="02010609060101010101" pitchFamily="49" charset="-122"/>
                <a:ea typeface="黑体" panose="02010609060101010101" pitchFamily="49" charset="-122"/>
              </a:rPr>
              <a:t>   </a:t>
            </a:r>
            <a:r>
              <a:rPr lang="zh-CN" altLang="en-US" sz="2400" b="1" dirty="0" smtClean="0">
                <a:latin typeface="黑体" panose="02010609060101010101" pitchFamily="49" charset="-122"/>
                <a:ea typeface="黑体" panose="02010609060101010101" pitchFamily="49" charset="-122"/>
              </a:rPr>
              <a:t>北京理工大学</a:t>
            </a:r>
            <a:r>
              <a:rPr lang="en-US" altLang="zh-CN" sz="2400" b="1" dirty="0">
                <a:latin typeface="黑体" panose="02010609060101010101" pitchFamily="49" charset="-122"/>
                <a:ea typeface="黑体" panose="02010609060101010101" pitchFamily="49" charset="-122"/>
              </a:rPr>
              <a:t>2022</a:t>
            </a:r>
            <a:r>
              <a:rPr lang="zh-CN" altLang="en-US" sz="2400" b="1" dirty="0">
                <a:latin typeface="黑体" panose="02010609060101010101" pitchFamily="49" charset="-122"/>
                <a:ea typeface="黑体" panose="02010609060101010101" pitchFamily="49" charset="-122"/>
              </a:rPr>
              <a:t>年思政课社会实践</a:t>
            </a:r>
            <a:r>
              <a:rPr lang="zh-CN" altLang="en-US" sz="2400" b="1" dirty="0" smtClean="0">
                <a:latin typeface="黑体" panose="02010609060101010101" pitchFamily="49" charset="-122"/>
                <a:ea typeface="黑体" panose="02010609060101010101" pitchFamily="49" charset="-122"/>
              </a:rPr>
              <a:t>选题</a:t>
            </a:r>
            <a:endParaRPr lang="zh-CN" altLang="en-US" sz="2400" b="1" dirty="0">
              <a:latin typeface="黑体" panose="02010609060101010101" pitchFamily="49" charset="-122"/>
              <a:ea typeface="黑体" panose="02010609060101010101" pitchFamily="49" charset="-122"/>
            </a:endParaRPr>
          </a:p>
          <a:p>
            <a:pPr>
              <a:lnSpc>
                <a:spcPct val="120000"/>
              </a:lnSpc>
            </a:pPr>
            <a:r>
              <a:rPr lang="zh-CN" altLang="en-US" sz="2400" b="1" dirty="0">
                <a:solidFill>
                  <a:srgbClr val="FF0000"/>
                </a:solidFill>
                <a:latin typeface="黑体" panose="02010609060101010101" pitchFamily="49" charset="-122"/>
                <a:ea typeface="黑体" panose="02010609060101010101" pitchFamily="49" charset="-122"/>
              </a:rPr>
              <a:t>四</a:t>
            </a:r>
            <a:r>
              <a:rPr lang="zh-CN" altLang="en-US" sz="2400" b="1" dirty="0" smtClean="0">
                <a:latin typeface="黑体" panose="02010609060101010101" pitchFamily="49" charset="-122"/>
                <a:ea typeface="黑体" panose="02010609060101010101" pitchFamily="49" charset="-122"/>
              </a:rPr>
              <a:t>    社会实践</a:t>
            </a:r>
            <a:r>
              <a:rPr lang="zh-CN" altLang="en-US" sz="2400" b="1" dirty="0">
                <a:latin typeface="黑体" panose="02010609060101010101" pitchFamily="49" charset="-122"/>
                <a:ea typeface="黑体" panose="02010609060101010101" pitchFamily="49" charset="-122"/>
              </a:rPr>
              <a:t>组团形式与团队</a:t>
            </a:r>
            <a:r>
              <a:rPr lang="zh-CN" altLang="en-US" sz="2400" b="1" dirty="0" smtClean="0">
                <a:latin typeface="黑体" panose="02010609060101010101" pitchFamily="49" charset="-122"/>
                <a:ea typeface="黑体" panose="02010609060101010101" pitchFamily="49" charset="-122"/>
              </a:rPr>
              <a:t>任务</a:t>
            </a:r>
            <a:endParaRPr lang="zh-CN" altLang="en-US" sz="2400" b="1" dirty="0">
              <a:latin typeface="黑体" panose="02010609060101010101" pitchFamily="49" charset="-122"/>
              <a:ea typeface="黑体" panose="02010609060101010101" pitchFamily="49" charset="-122"/>
            </a:endParaRPr>
          </a:p>
          <a:p>
            <a:pPr>
              <a:lnSpc>
                <a:spcPct val="120000"/>
              </a:lnSpc>
            </a:pPr>
            <a:r>
              <a:rPr lang="zh-CN" altLang="en-US" sz="2400" b="1" dirty="0">
                <a:solidFill>
                  <a:srgbClr val="FF0000"/>
                </a:solidFill>
                <a:latin typeface="黑体" panose="02010609060101010101" pitchFamily="49" charset="-122"/>
                <a:ea typeface="黑体" panose="02010609060101010101" pitchFamily="49" charset="-122"/>
              </a:rPr>
              <a:t>五</a:t>
            </a:r>
            <a:r>
              <a:rPr lang="zh-CN" altLang="en-US" sz="2400" b="1" dirty="0" smtClean="0">
                <a:latin typeface="黑体" panose="02010609060101010101" pitchFamily="49" charset="-122"/>
                <a:ea typeface="黑体" panose="02010609060101010101" pitchFamily="49" charset="-122"/>
              </a:rPr>
              <a:t>    社会实践</a:t>
            </a:r>
            <a:r>
              <a:rPr lang="zh-CN" altLang="en-US" sz="2400" b="1" dirty="0">
                <a:latin typeface="黑体" panose="02010609060101010101" pitchFamily="49" charset="-122"/>
                <a:ea typeface="黑体" panose="02010609060101010101" pitchFamily="49" charset="-122"/>
              </a:rPr>
              <a:t>问卷设计与调查</a:t>
            </a:r>
            <a:r>
              <a:rPr lang="zh-CN" altLang="en-US" sz="2400" b="1" dirty="0" smtClean="0">
                <a:latin typeface="黑体" panose="02010609060101010101" pitchFamily="49" charset="-122"/>
                <a:ea typeface="黑体" panose="02010609060101010101" pitchFamily="49" charset="-122"/>
              </a:rPr>
              <a:t>方法</a:t>
            </a:r>
            <a:endParaRPr lang="zh-CN" altLang="en-US" sz="2400" b="1" dirty="0">
              <a:latin typeface="黑体" panose="02010609060101010101" pitchFamily="49" charset="-122"/>
              <a:ea typeface="黑体" panose="02010609060101010101" pitchFamily="49" charset="-122"/>
            </a:endParaRPr>
          </a:p>
          <a:p>
            <a:pPr>
              <a:lnSpc>
                <a:spcPct val="120000"/>
              </a:lnSpc>
            </a:pPr>
            <a:r>
              <a:rPr lang="zh-CN" altLang="en-US" sz="2400" b="1" dirty="0">
                <a:solidFill>
                  <a:srgbClr val="FF0000"/>
                </a:solidFill>
                <a:latin typeface="黑体" panose="02010609060101010101" pitchFamily="49" charset="-122"/>
                <a:ea typeface="黑体" panose="02010609060101010101" pitchFamily="49" charset="-122"/>
              </a:rPr>
              <a:t>六</a:t>
            </a:r>
            <a:r>
              <a:rPr lang="zh-CN" altLang="en-US" sz="2400" b="1" dirty="0" smtClean="0">
                <a:latin typeface="黑体" panose="02010609060101010101" pitchFamily="49" charset="-122"/>
                <a:ea typeface="黑体" panose="02010609060101010101" pitchFamily="49" charset="-122"/>
              </a:rPr>
              <a:t>    思政课社会实践的实施与执行</a:t>
            </a:r>
          </a:p>
          <a:p>
            <a:pPr>
              <a:lnSpc>
                <a:spcPct val="120000"/>
              </a:lnSpc>
            </a:pPr>
            <a:r>
              <a:rPr lang="zh-CN" altLang="en-US" sz="2400" b="1" dirty="0">
                <a:solidFill>
                  <a:srgbClr val="FF0000"/>
                </a:solidFill>
                <a:latin typeface="黑体" panose="02010609060101010101" pitchFamily="49" charset="-122"/>
                <a:ea typeface="黑体" panose="02010609060101010101" pitchFamily="49" charset="-122"/>
              </a:rPr>
              <a:t>七</a:t>
            </a:r>
            <a:r>
              <a:rPr lang="zh-CN" altLang="en-US" sz="2400" b="1" dirty="0" smtClean="0">
                <a:latin typeface="黑体" panose="02010609060101010101" pitchFamily="49" charset="-122"/>
                <a:ea typeface="黑体" panose="02010609060101010101" pitchFamily="49" charset="-122"/>
              </a:rPr>
              <a:t>    社会实践</a:t>
            </a:r>
            <a:r>
              <a:rPr lang="zh-CN" altLang="en-US" sz="2400" b="1" dirty="0">
                <a:latin typeface="黑体" panose="02010609060101010101" pitchFamily="49" charset="-122"/>
                <a:ea typeface="黑体" panose="02010609060101010101" pitchFamily="49" charset="-122"/>
              </a:rPr>
              <a:t>报告的</a:t>
            </a:r>
            <a:r>
              <a:rPr lang="zh-CN" altLang="en-US" sz="2400" b="1" dirty="0" smtClean="0">
                <a:latin typeface="黑体" panose="02010609060101010101" pitchFamily="49" charset="-122"/>
                <a:ea typeface="黑体" panose="02010609060101010101" pitchFamily="49" charset="-122"/>
              </a:rPr>
              <a:t>撰写及格式</a:t>
            </a:r>
            <a:endParaRPr lang="en-US" altLang="zh-CN" sz="2400" b="1" dirty="0" smtClean="0">
              <a:latin typeface="黑体" panose="02010609060101010101" pitchFamily="49" charset="-122"/>
              <a:ea typeface="黑体" panose="02010609060101010101" pitchFamily="49" charset="-122"/>
            </a:endParaRPr>
          </a:p>
          <a:p>
            <a:pPr>
              <a:lnSpc>
                <a:spcPct val="120000"/>
              </a:lnSpc>
            </a:pPr>
            <a:r>
              <a:rPr lang="zh-CN" altLang="en-US" sz="2400" b="1" dirty="0" smtClean="0">
                <a:solidFill>
                  <a:srgbClr val="FF0000"/>
                </a:solidFill>
                <a:latin typeface="黑体" panose="02010609060101010101" pitchFamily="49" charset="-122"/>
                <a:ea typeface="黑体" panose="02010609060101010101" pitchFamily="49" charset="-122"/>
              </a:rPr>
              <a:t>八    </a:t>
            </a:r>
            <a:r>
              <a:rPr lang="zh-CN" altLang="en-US" sz="2400" b="1" dirty="0" smtClean="0">
                <a:latin typeface="黑体" panose="02010609060101010101" pitchFamily="49" charset="-122"/>
                <a:ea typeface="黑体" panose="02010609060101010101" pitchFamily="49" charset="-122"/>
              </a:rPr>
              <a:t>社会实践</a:t>
            </a:r>
            <a:r>
              <a:rPr lang="zh-CN" altLang="en-US" sz="2400" b="1" dirty="0">
                <a:latin typeface="黑体" panose="02010609060101010101" pitchFamily="49" charset="-122"/>
                <a:ea typeface="黑体" panose="02010609060101010101" pitchFamily="49" charset="-122"/>
              </a:rPr>
              <a:t>调查报告提交与</a:t>
            </a:r>
            <a:r>
              <a:rPr lang="zh-CN" altLang="en-US" sz="2400" b="1" dirty="0" smtClean="0">
                <a:latin typeface="黑体" panose="02010609060101010101" pitchFamily="49" charset="-122"/>
                <a:ea typeface="黑体" panose="02010609060101010101" pitchFamily="49" charset="-122"/>
              </a:rPr>
              <a:t>考核</a:t>
            </a:r>
            <a:endParaRPr lang="en-US" altLang="zh-CN" sz="2400" b="1" dirty="0" smtClean="0">
              <a:latin typeface="黑体" panose="02010609060101010101" pitchFamily="49" charset="-122"/>
              <a:ea typeface="黑体" panose="02010609060101010101" pitchFamily="49" charset="-122"/>
            </a:endParaRPr>
          </a:p>
          <a:p>
            <a:pPr>
              <a:lnSpc>
                <a:spcPct val="120000"/>
              </a:lnSpc>
            </a:pPr>
            <a:r>
              <a:rPr lang="zh-CN" altLang="en-US" sz="2400" b="1" dirty="0" smtClean="0">
                <a:solidFill>
                  <a:srgbClr val="FF0000"/>
                </a:solidFill>
                <a:latin typeface="黑体" panose="02010609060101010101" pitchFamily="49" charset="-122"/>
                <a:ea typeface="黑体" panose="02010609060101010101" pitchFamily="49" charset="-122"/>
              </a:rPr>
              <a:t>九   </a:t>
            </a:r>
            <a:r>
              <a:rPr lang="zh-CN" altLang="en-US" sz="2400" b="1" dirty="0" smtClean="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方寸提案  精彩青春”模拟提案的具体开展</a:t>
            </a:r>
            <a:endParaRPr lang="en-US" altLang="zh-CN" sz="2400" b="1" dirty="0" smtClean="0">
              <a:latin typeface="黑体" panose="02010609060101010101" pitchFamily="49" charset="-122"/>
              <a:ea typeface="黑体" panose="02010609060101010101" pitchFamily="49" charset="-122"/>
            </a:endParaRPr>
          </a:p>
          <a:p>
            <a:pPr>
              <a:lnSpc>
                <a:spcPct val="120000"/>
              </a:lnSpc>
            </a:pPr>
            <a:r>
              <a:rPr lang="zh-CN" altLang="en-US" sz="2400" b="1" dirty="0" smtClean="0">
                <a:solidFill>
                  <a:srgbClr val="FF0000"/>
                </a:solidFill>
                <a:latin typeface="黑体" panose="02010609060101010101" pitchFamily="49" charset="-122"/>
                <a:ea typeface="黑体" panose="02010609060101010101" pitchFamily="49" charset="-122"/>
              </a:rPr>
              <a:t>十</a:t>
            </a:r>
            <a:r>
              <a:rPr lang="zh-CN" altLang="en-US" sz="2400" b="1" dirty="0" smtClean="0">
                <a:latin typeface="黑体" panose="02010609060101010101" pitchFamily="49" charset="-122"/>
                <a:ea typeface="黑体" panose="02010609060101010101" pitchFamily="49" charset="-122"/>
              </a:rPr>
              <a:t>    社会实践</a:t>
            </a:r>
            <a:r>
              <a:rPr lang="zh-CN" altLang="en-US" sz="2400" b="1" dirty="0">
                <a:latin typeface="黑体" panose="02010609060101010101" pitchFamily="49" charset="-122"/>
                <a:ea typeface="黑体" panose="02010609060101010101" pitchFamily="49" charset="-122"/>
              </a:rPr>
              <a:t>安全</a:t>
            </a:r>
            <a:r>
              <a:rPr lang="zh-CN" altLang="en-US" sz="2400" b="1" dirty="0" smtClean="0">
                <a:latin typeface="黑体" panose="02010609060101010101" pitchFamily="49" charset="-122"/>
                <a:ea typeface="黑体" panose="02010609060101010101" pitchFamily="49" charset="-122"/>
              </a:rPr>
              <a:t>责任书</a:t>
            </a:r>
            <a:endParaRPr lang="zh-CN" altLang="en-US" sz="2400" b="1" dirty="0">
              <a:latin typeface="黑体" panose="02010609060101010101" pitchFamily="49" charset="-122"/>
              <a:ea typeface="黑体" panose="02010609060101010101" pitchFamily="49" charset="-122"/>
            </a:endParaRPr>
          </a:p>
        </p:txBody>
      </p:sp>
      <p:sp>
        <p:nvSpPr>
          <p:cNvPr id="8" name="流程图: 过程 7"/>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11" name="文本框 32"/>
          <p:cNvSpPr txBox="1"/>
          <p:nvPr/>
        </p:nvSpPr>
        <p:spPr>
          <a:xfrm>
            <a:off x="430545" y="88161"/>
            <a:ext cx="5481806" cy="461665"/>
          </a:xfrm>
          <a:prstGeom prst="rect">
            <a:avLst/>
          </a:prstGeom>
          <a:noFill/>
        </p:spPr>
        <p:txBody>
          <a:bodyPr wrap="square" rtlCol="0">
            <a:spAutoFit/>
          </a:bodyPr>
          <a:lstStyle/>
          <a:p>
            <a:pPr lvl="0"/>
            <a:r>
              <a:rPr lang="zh-CN" altLang="en-US" sz="2400" b="1" kern="0" dirty="0">
                <a:solidFill>
                  <a:prstClr val="white"/>
                </a:solidFill>
                <a:latin typeface="微软雅黑" panose="020B0503020204020204" pitchFamily="34" charset="-122"/>
                <a:ea typeface="微软雅黑" panose="020B0503020204020204" pitchFamily="34" charset="-122"/>
              </a:rPr>
              <a:t>主要内容</a:t>
            </a:r>
            <a:endParaRPr kumimoji="0" lang="zh-CN" altLang="en-US" sz="24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15"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3351" y="1705372"/>
            <a:ext cx="8424936" cy="1569660"/>
          </a:xfrm>
          <a:prstGeom prst="rect">
            <a:avLst/>
          </a:prstGeom>
          <a:noFill/>
        </p:spPr>
        <p:txBody>
          <a:bodyPr wrap="square" rtlCol="0">
            <a:spAutoFit/>
          </a:bodyPr>
          <a:lstStyle/>
          <a:p>
            <a:pPr>
              <a:lnSpc>
                <a:spcPct val="150000"/>
              </a:lnSpc>
            </a:pPr>
            <a:r>
              <a:rPr lang="zh-CN" altLang="en-US" sz="3200" dirty="0" smtClean="0">
                <a:solidFill>
                  <a:prstClr val="black"/>
                </a:solidFill>
                <a:latin typeface="黑体" panose="02010609060101010101" pitchFamily="49" charset="-122"/>
                <a:ea typeface="黑体" panose="02010609060101010101" pitchFamily="49" charset="-122"/>
              </a:rPr>
              <a:t>    所有选题皆</a:t>
            </a:r>
            <a:r>
              <a:rPr lang="zh-CN" altLang="en-US" sz="3200" dirty="0" smtClean="0">
                <a:solidFill>
                  <a:srgbClr val="FF0000"/>
                </a:solidFill>
                <a:latin typeface="黑体" panose="02010609060101010101" pitchFamily="49" charset="-122"/>
                <a:ea typeface="黑体" panose="02010609060101010101" pitchFamily="49" charset="-122"/>
              </a:rPr>
              <a:t>仅供参考</a:t>
            </a:r>
            <a:r>
              <a:rPr lang="zh-CN" altLang="en-US" sz="3200" dirty="0" smtClean="0">
                <a:solidFill>
                  <a:prstClr val="black"/>
                </a:solidFill>
                <a:latin typeface="黑体" panose="02010609060101010101" pitchFamily="49" charset="-122"/>
                <a:ea typeface="黑体" panose="02010609060101010101" pitchFamily="49" charset="-122"/>
              </a:rPr>
              <a:t>，教师及同学可根据自己专业、专长</a:t>
            </a:r>
            <a:r>
              <a:rPr lang="zh-CN" altLang="en-US" sz="3200" dirty="0" smtClean="0">
                <a:solidFill>
                  <a:srgbClr val="FF0000"/>
                </a:solidFill>
                <a:latin typeface="黑体" panose="02010609060101010101" pitchFamily="49" charset="-122"/>
                <a:ea typeface="黑体" panose="02010609060101010101" pitchFamily="49" charset="-122"/>
              </a:rPr>
              <a:t>调整选题、自行确定</a:t>
            </a:r>
            <a:r>
              <a:rPr lang="zh-CN" altLang="en-US" sz="3200" dirty="0" smtClean="0">
                <a:solidFill>
                  <a:prstClr val="black"/>
                </a:solidFill>
                <a:latin typeface="黑体" panose="02010609060101010101" pitchFamily="49" charset="-122"/>
                <a:ea typeface="黑体" panose="02010609060101010101" pitchFamily="49" charset="-122"/>
              </a:rPr>
              <a:t>。</a:t>
            </a:r>
            <a:endParaRPr lang="zh-CN" altLang="en-US" sz="3200" dirty="0">
              <a:solidFill>
                <a:prstClr val="black"/>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501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yang\Desktop\defd3b0ab825499cadc71a955d624ac2.png"/>
          <p:cNvPicPr>
            <a:picLocks noChangeAspect="1" noChangeArrowheads="1"/>
          </p:cNvPicPr>
          <p:nvPr/>
        </p:nvPicPr>
        <p:blipFill rotWithShape="1">
          <a:blip r:embed="rId3">
            <a:extLst>
              <a:ext uri="{28A0092B-C50C-407E-A947-70E740481C1C}">
                <a14:useLocalDpi xmlns:a14="http://schemas.microsoft.com/office/drawing/2010/main" val="0"/>
              </a:ext>
            </a:extLst>
          </a:blip>
          <a:srcRect b="42838"/>
          <a:stretch/>
        </p:blipFill>
        <p:spPr bwMode="auto">
          <a:xfrm>
            <a:off x="0" y="972925"/>
            <a:ext cx="4610498" cy="38008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2" descr="C:\Users\yang\Desktop\defd3b0ab825499cadc71a955d624ac2.png"/>
          <p:cNvPicPr>
            <a:picLocks noChangeAspect="1" noChangeArrowheads="1"/>
          </p:cNvPicPr>
          <p:nvPr/>
        </p:nvPicPr>
        <p:blipFill rotWithShape="1">
          <a:blip r:embed="rId3">
            <a:extLst>
              <a:ext uri="{28A0092B-C50C-407E-A947-70E740481C1C}">
                <a14:useLocalDpi xmlns:a14="http://schemas.microsoft.com/office/drawing/2010/main" val="0"/>
              </a:ext>
            </a:extLst>
          </a:blip>
          <a:srcRect t="55939"/>
          <a:stretch/>
        </p:blipFill>
        <p:spPr bwMode="auto">
          <a:xfrm>
            <a:off x="4716016" y="1693876"/>
            <a:ext cx="4306120" cy="273630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32"/>
          <p:cNvSpPr txBox="1"/>
          <p:nvPr/>
        </p:nvSpPr>
        <p:spPr>
          <a:xfrm>
            <a:off x="107504" y="72453"/>
            <a:ext cx="7704856" cy="461665"/>
          </a:xfrm>
          <a:prstGeom prst="rect">
            <a:avLst/>
          </a:prstGeom>
          <a:noFill/>
        </p:spPr>
        <p:txBody>
          <a:bodyPr wrap="square" rtlCol="0">
            <a:spAutoFit/>
          </a:bodyPr>
          <a:lstStyle/>
          <a:p>
            <a:r>
              <a:rPr lang="zh-CN" altLang="en-US" sz="2400" b="1" kern="0" dirty="0" smtClean="0">
                <a:solidFill>
                  <a:prstClr val="white"/>
                </a:solidFill>
                <a:latin typeface="微软雅黑" panose="020B0503020204020204" pitchFamily="34" charset="-122"/>
                <a:ea typeface="微软雅黑" panose="020B0503020204020204" pitchFamily="34" charset="-122"/>
              </a:rPr>
              <a:t>北京理工大学</a:t>
            </a:r>
            <a:r>
              <a:rPr lang="en-US" altLang="zh-CN" sz="2400" b="1" kern="0" dirty="0">
                <a:solidFill>
                  <a:prstClr val="white"/>
                </a:solidFill>
                <a:latin typeface="微软雅黑" panose="020B0503020204020204" pitchFamily="34" charset="-122"/>
                <a:ea typeface="微软雅黑" panose="020B0503020204020204" pitchFamily="34" charset="-122"/>
              </a:rPr>
              <a:t>2019</a:t>
            </a:r>
            <a:r>
              <a:rPr lang="zh-CN" altLang="en-US" sz="2400" b="1" kern="0" dirty="0">
                <a:solidFill>
                  <a:prstClr val="white"/>
                </a:solidFill>
                <a:latin typeface="微软雅黑" panose="020B0503020204020204" pitchFamily="34" charset="-122"/>
                <a:ea typeface="微软雅黑" panose="020B0503020204020204" pitchFamily="34" charset="-122"/>
              </a:rPr>
              <a:t>级本科生思政课社会实践优秀</a:t>
            </a:r>
            <a:r>
              <a:rPr lang="zh-CN" altLang="en-US" sz="2400" b="1" kern="0" dirty="0" smtClean="0">
                <a:solidFill>
                  <a:prstClr val="white"/>
                </a:solidFill>
                <a:latin typeface="微软雅黑" panose="020B0503020204020204" pitchFamily="34" charset="-122"/>
                <a:ea typeface="微软雅黑" panose="020B0503020204020204" pitchFamily="34" charset="-122"/>
              </a:rPr>
              <a:t>论文</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918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Users\yang\Desktop\26af1dd5e2694cf78b0d3833efe59a3e.jpg"/>
          <p:cNvPicPr>
            <a:picLocks noChangeAspect="1" noChangeArrowheads="1"/>
          </p:cNvPicPr>
          <p:nvPr/>
        </p:nvPicPr>
        <p:blipFill rotWithShape="1">
          <a:blip r:embed="rId4">
            <a:extLst>
              <a:ext uri="{28A0092B-C50C-407E-A947-70E740481C1C}">
                <a14:useLocalDpi xmlns:a14="http://schemas.microsoft.com/office/drawing/2010/main" val="0"/>
              </a:ext>
            </a:extLst>
          </a:blip>
          <a:srcRect b="52408"/>
          <a:stretch/>
        </p:blipFill>
        <p:spPr bwMode="auto">
          <a:xfrm>
            <a:off x="179512" y="1141253"/>
            <a:ext cx="4582300" cy="344068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yang\Desktop\26af1dd5e2694cf78b0d3833efe59a3e.jpg"/>
          <p:cNvPicPr>
            <a:picLocks noChangeAspect="1" noChangeArrowheads="1"/>
          </p:cNvPicPr>
          <p:nvPr/>
        </p:nvPicPr>
        <p:blipFill rotWithShape="1">
          <a:blip r:embed="rId4">
            <a:extLst>
              <a:ext uri="{28A0092B-C50C-407E-A947-70E740481C1C}">
                <a14:useLocalDpi xmlns:a14="http://schemas.microsoft.com/office/drawing/2010/main" val="0"/>
              </a:ext>
            </a:extLst>
          </a:blip>
          <a:srcRect t="47515"/>
          <a:stretch/>
        </p:blipFill>
        <p:spPr bwMode="auto">
          <a:xfrm>
            <a:off x="5004047" y="1325418"/>
            <a:ext cx="3932739" cy="325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02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1103" y="786280"/>
            <a:ext cx="8481794" cy="4162678"/>
          </a:xfrm>
          <a:prstGeom prst="rect">
            <a:avLst/>
          </a:prstGeom>
          <a:noFill/>
        </p:spPr>
        <p:txBody>
          <a:bodyPr wrap="square" rtlCol="0">
            <a:spAutoFit/>
          </a:bodyPr>
          <a:lstStyle/>
          <a:p>
            <a:pPr algn="just">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1.</a:t>
            </a:r>
            <a:r>
              <a:rPr lang="zh-CN" altLang="en-US" sz="2400" b="1" dirty="0" smtClean="0">
                <a:solidFill>
                  <a:srgbClr val="FF0000"/>
                </a:solidFill>
                <a:latin typeface="黑体" panose="02010609060101010101" pitchFamily="49" charset="-122"/>
                <a:ea typeface="黑体" panose="02010609060101010101" pitchFamily="49" charset="-122"/>
              </a:rPr>
              <a:t>选题方向</a:t>
            </a:r>
            <a:r>
              <a:rPr lang="zh-CN" altLang="en-US" sz="2400" b="1" dirty="0" smtClean="0">
                <a:solidFill>
                  <a:prstClr val="black"/>
                </a:solidFill>
                <a:latin typeface="黑体" panose="02010609060101010101" pitchFamily="49" charset="-122"/>
                <a:ea typeface="黑体" panose="02010609060101010101" pitchFamily="49" charset="-122"/>
              </a:rPr>
              <a:t>决定实践目标</a:t>
            </a:r>
            <a:endParaRPr lang="en-US" altLang="zh-CN" sz="2400" b="1" dirty="0" smtClean="0">
              <a:solidFill>
                <a:prstClr val="black"/>
              </a:solidFill>
              <a:latin typeface="黑体" panose="02010609060101010101" pitchFamily="49" charset="-122"/>
              <a:ea typeface="黑体" panose="02010609060101010101" pitchFamily="49" charset="-122"/>
            </a:endParaRPr>
          </a:p>
          <a:p>
            <a:pPr algn="just">
              <a:lnSpc>
                <a:spcPct val="125000"/>
              </a:lnSpc>
            </a:pPr>
            <a:r>
              <a:rPr lang="zh-CN" altLang="en-US" sz="2200" b="1" dirty="0" smtClean="0">
                <a:solidFill>
                  <a:prstClr val="black"/>
                </a:solidFill>
                <a:latin typeface="宋体" panose="02010600030101010101" pitchFamily="2" charset="-122"/>
              </a:rPr>
              <a:t>    社会实践最终达到什么目的、实现什么任务、形成何种成果，都与选题密切相关。实践</a:t>
            </a:r>
            <a:r>
              <a:rPr lang="zh-CN" altLang="en-US" sz="2200" b="1" dirty="0" smtClean="0">
                <a:solidFill>
                  <a:srgbClr val="FF0000"/>
                </a:solidFill>
                <a:latin typeface="宋体" panose="02010600030101010101" pitchFamily="2" charset="-122"/>
              </a:rPr>
              <a:t>选题方向</a:t>
            </a:r>
            <a:r>
              <a:rPr lang="zh-CN" altLang="en-US" sz="2200" b="1" dirty="0" smtClean="0">
                <a:solidFill>
                  <a:prstClr val="black"/>
                </a:solidFill>
                <a:latin typeface="宋体" panose="02010600030101010101" pitchFamily="2" charset="-122"/>
              </a:rPr>
              <a:t>对活动开展具有</a:t>
            </a:r>
            <a:r>
              <a:rPr lang="zh-CN" altLang="en-US" sz="2200" b="1" dirty="0" smtClean="0">
                <a:solidFill>
                  <a:srgbClr val="FF0000"/>
                </a:solidFill>
                <a:latin typeface="宋体" panose="02010600030101010101" pitchFamily="2" charset="-122"/>
              </a:rPr>
              <a:t>整体头筹</a:t>
            </a:r>
            <a:r>
              <a:rPr lang="zh-CN" altLang="en-US" sz="2200" b="1" dirty="0" smtClean="0">
                <a:solidFill>
                  <a:prstClr val="black"/>
                </a:solidFill>
                <a:latin typeface="宋体" panose="02010600030101010101" pitchFamily="2" charset="-122"/>
              </a:rPr>
              <a:t>的作用。</a:t>
            </a:r>
            <a:endParaRPr lang="en-US" altLang="zh-CN" sz="2200" b="1" dirty="0" smtClean="0">
              <a:solidFill>
                <a:prstClr val="black"/>
              </a:solidFill>
              <a:latin typeface="宋体" panose="02010600030101010101" pitchFamily="2" charset="-122"/>
            </a:endParaRPr>
          </a:p>
          <a:p>
            <a:pPr algn="just">
              <a:lnSpc>
                <a:spcPct val="150000"/>
              </a:lnSpc>
            </a:pPr>
            <a:r>
              <a:rPr lang="en-US" altLang="zh-CN" sz="2400" b="1" dirty="0">
                <a:solidFill>
                  <a:prstClr val="black"/>
                </a:solidFill>
                <a:latin typeface="黑体" panose="02010609060101010101" pitchFamily="49" charset="-122"/>
                <a:ea typeface="黑体" panose="02010609060101010101" pitchFamily="49" charset="-122"/>
              </a:rPr>
              <a:t>2.</a:t>
            </a:r>
            <a:r>
              <a:rPr lang="zh-CN" altLang="en-US" sz="2400" b="1" dirty="0">
                <a:solidFill>
                  <a:prstClr val="black"/>
                </a:solidFill>
                <a:latin typeface="黑体" panose="02010609060101010101" pitchFamily="49" charset="-122"/>
                <a:ea typeface="黑体" panose="02010609060101010101" pitchFamily="49" charset="-122"/>
              </a:rPr>
              <a:t>选题内容制约实践过程</a:t>
            </a:r>
          </a:p>
          <a:p>
            <a:pPr algn="just">
              <a:lnSpc>
                <a:spcPct val="125000"/>
              </a:lnSpc>
            </a:pPr>
            <a:r>
              <a:rPr lang="zh-CN" altLang="en-US" sz="2200" b="1" dirty="0">
                <a:solidFill>
                  <a:prstClr val="black"/>
                </a:solidFill>
                <a:latin typeface="宋体" panose="02010600030101010101" pitchFamily="2" charset="-122"/>
              </a:rPr>
              <a:t>    没有经过充分设计的选题，在实施过程中不免会遇到不易解决的困难。活动实施开始后，尽管会根据实际情况调整，但是最根本的内容是不容易调整的。社会实践最常见的</a:t>
            </a:r>
            <a:r>
              <a:rPr lang="zh-CN" altLang="en-US" sz="2200" b="1" dirty="0">
                <a:solidFill>
                  <a:srgbClr val="FF0000"/>
                </a:solidFill>
                <a:latin typeface="宋体" panose="02010600030101010101" pitchFamily="2" charset="-122"/>
              </a:rPr>
              <a:t>问题</a:t>
            </a:r>
            <a:r>
              <a:rPr lang="zh-CN" altLang="en-US" sz="2200" b="1" dirty="0">
                <a:solidFill>
                  <a:prstClr val="black"/>
                </a:solidFill>
                <a:latin typeface="宋体" panose="02010600030101010101" pitchFamily="2" charset="-122"/>
              </a:rPr>
              <a:t>是选题内容</a:t>
            </a:r>
            <a:r>
              <a:rPr lang="zh-CN" altLang="en-US" sz="2200" b="1" dirty="0">
                <a:solidFill>
                  <a:srgbClr val="FF0000"/>
                </a:solidFill>
                <a:latin typeface="宋体" panose="02010600030101010101" pitchFamily="2" charset="-122"/>
              </a:rPr>
              <a:t>过于宽泛，缺乏实际抓手</a:t>
            </a:r>
            <a:r>
              <a:rPr lang="zh-CN" altLang="en-US" sz="2200" b="1" dirty="0">
                <a:solidFill>
                  <a:prstClr val="black"/>
                </a:solidFill>
                <a:latin typeface="宋体" panose="02010600030101010101" pitchFamily="2" charset="-122"/>
              </a:rPr>
              <a:t>，或者选取实践方法不当，实际收效与预期相差过大，形成的结论片面不科学</a:t>
            </a:r>
            <a:r>
              <a:rPr lang="zh-CN" altLang="en-US" sz="2200" b="1" dirty="0" smtClean="0">
                <a:solidFill>
                  <a:prstClr val="black"/>
                </a:solidFill>
                <a:latin typeface="宋体" panose="02010600030101010101" pitchFamily="2" charset="-122"/>
              </a:rPr>
              <a:t>。</a:t>
            </a:r>
            <a:endParaRPr lang="zh-CN" altLang="en-US" sz="2200" b="1" dirty="0">
              <a:solidFill>
                <a:prstClr val="black"/>
              </a:solidFill>
              <a:latin typeface="宋体" panose="02010600030101010101" pitchFamily="2"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358080" y="72453"/>
            <a:ext cx="5766495" cy="461665"/>
          </a:xfrm>
          <a:prstGeom prst="rect">
            <a:avLst/>
          </a:prstGeom>
          <a:noFill/>
        </p:spPr>
        <p:txBody>
          <a:bodyPr wrap="square" rtlCol="0">
            <a:spAutoFit/>
          </a:bodyPr>
          <a:lstStyle/>
          <a:p>
            <a:r>
              <a:rPr lang="zh-CN" altLang="en-US" sz="2400" b="1" kern="0" dirty="0" smtClean="0">
                <a:solidFill>
                  <a:prstClr val="white"/>
                </a:solidFill>
                <a:latin typeface="微软雅黑" panose="020B0503020204020204" pitchFamily="34" charset="-122"/>
                <a:ea typeface="微软雅黑" panose="020B0503020204020204" pitchFamily="34" charset="-122"/>
              </a:rPr>
              <a:t>如何具体选题？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5536" y="409228"/>
            <a:ext cx="8427840" cy="4293483"/>
          </a:xfrm>
          <a:prstGeom prst="rect">
            <a:avLst/>
          </a:prstGeom>
          <a:noFill/>
        </p:spPr>
        <p:txBody>
          <a:bodyPr wrap="square" rtlCol="0">
            <a:spAutoFit/>
          </a:bodyPr>
          <a:lstStyle/>
          <a:p>
            <a:pPr>
              <a:lnSpc>
                <a:spcPct val="150000"/>
              </a:lnSpc>
            </a:pPr>
            <a:endParaRPr lang="en-US" altLang="zh-CN" sz="2400" b="1" dirty="0" smtClean="0">
              <a:solidFill>
                <a:prstClr val="black"/>
              </a:solidFill>
              <a:latin typeface="宋体" panose="02010600030101010101" pitchFamily="2" charset="-122"/>
            </a:endParaRPr>
          </a:p>
          <a:p>
            <a:pPr>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3.</a:t>
            </a:r>
            <a:r>
              <a:rPr lang="zh-CN" altLang="en-US" sz="2400" b="1" dirty="0" smtClean="0">
                <a:solidFill>
                  <a:srgbClr val="FF0000"/>
                </a:solidFill>
                <a:latin typeface="黑体" panose="02010609060101010101" pitchFamily="49" charset="-122"/>
                <a:ea typeface="黑体" panose="02010609060101010101" pitchFamily="49" charset="-122"/>
              </a:rPr>
              <a:t>选题设计</a:t>
            </a:r>
            <a:r>
              <a:rPr lang="zh-CN" altLang="en-US" sz="2400" b="1" dirty="0" smtClean="0">
                <a:solidFill>
                  <a:prstClr val="black"/>
                </a:solidFill>
                <a:latin typeface="黑体" panose="02010609060101010101" pitchFamily="49" charset="-122"/>
                <a:ea typeface="黑体" panose="02010609060101010101" pitchFamily="49" charset="-122"/>
              </a:rPr>
              <a:t>关系实践成败</a:t>
            </a:r>
            <a:endParaRPr lang="en-US" altLang="zh-CN" sz="2400" b="1" dirty="0" smtClean="0">
              <a:solidFill>
                <a:prstClr val="black"/>
              </a:solidFill>
              <a:latin typeface="黑体" panose="02010609060101010101" pitchFamily="49" charset="-122"/>
              <a:ea typeface="黑体" panose="02010609060101010101" pitchFamily="49" charset="-122"/>
            </a:endParaRPr>
          </a:p>
          <a:p>
            <a:pPr>
              <a:lnSpc>
                <a:spcPct val="150000"/>
              </a:lnSpc>
            </a:pPr>
            <a:r>
              <a:rPr lang="en-US" altLang="zh-CN" sz="2400" b="1" dirty="0">
                <a:solidFill>
                  <a:prstClr val="black"/>
                </a:solidFill>
                <a:latin typeface="宋体" panose="02010600030101010101" pitchFamily="2" charset="-122"/>
              </a:rPr>
              <a:t> </a:t>
            </a:r>
            <a:r>
              <a:rPr lang="en-US" altLang="zh-CN" sz="2400" b="1" dirty="0" smtClean="0">
                <a:solidFill>
                  <a:prstClr val="black"/>
                </a:solidFill>
                <a:latin typeface="宋体" panose="02010600030101010101" pitchFamily="2" charset="-122"/>
              </a:rPr>
              <a:t>   </a:t>
            </a:r>
            <a:r>
              <a:rPr lang="zh-CN" altLang="en-US" sz="2200" b="1" dirty="0" smtClean="0">
                <a:solidFill>
                  <a:prstClr val="black"/>
                </a:solidFill>
                <a:latin typeface="宋体" panose="02010600030101010101" pitchFamily="2" charset="-122"/>
              </a:rPr>
              <a:t>一个错误的或者不可行的选题，不管其方案设计如何周密，活动进行得如何认真，不可避免会导致失败。特别是对于很多初次开展社会实践的大学生来说，由于缺少开展社会实践活动的经验，往往忽略选题策划环节的重要作用。因此，在选题的设计确定阶段多听取指导老师的意见，不断优化调整，是提升选题水平，使实践活动顺利开展的一个好方法。</a:t>
            </a:r>
            <a:endParaRPr lang="zh-CN" altLang="en-US" sz="2200" b="1" dirty="0">
              <a:solidFill>
                <a:prstClr val="black"/>
              </a:solidFill>
              <a:latin typeface="宋体" panose="02010600030101010101" pitchFamily="2"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9552" y="687746"/>
            <a:ext cx="8230950" cy="4307333"/>
          </a:xfrm>
          <a:prstGeom prst="rect">
            <a:avLst/>
          </a:prstGeom>
          <a:noFill/>
        </p:spPr>
        <p:txBody>
          <a:bodyPr wrap="square" rtlCol="0">
            <a:spAutoFit/>
          </a:bodyPr>
          <a:lstStyle/>
          <a:p>
            <a:pPr>
              <a:lnSpc>
                <a:spcPct val="130000"/>
              </a:lnSpc>
            </a:pPr>
            <a:r>
              <a:rPr lang="zh-CN" altLang="en-US" sz="2400" b="1" dirty="0">
                <a:solidFill>
                  <a:prstClr val="black"/>
                </a:solidFill>
                <a:latin typeface="黑体" panose="02010609060101010101" pitchFamily="49" charset="-122"/>
                <a:ea typeface="黑体" panose="02010609060101010101" pitchFamily="49" charset="-122"/>
              </a:rPr>
              <a:t>社会实践选题的</a:t>
            </a:r>
            <a:r>
              <a:rPr lang="zh-CN" altLang="en-US" sz="2400" b="1" dirty="0" smtClean="0">
                <a:solidFill>
                  <a:prstClr val="black"/>
                </a:solidFill>
                <a:latin typeface="黑体" panose="02010609060101010101" pitchFamily="49" charset="-122"/>
                <a:ea typeface="黑体" panose="02010609060101010101" pitchFamily="49" charset="-122"/>
              </a:rPr>
              <a:t>标准：</a:t>
            </a:r>
            <a:endParaRPr lang="en-US" altLang="zh-CN" sz="2400" b="1" dirty="0" smtClean="0">
              <a:solidFill>
                <a:srgbClr val="FF0000"/>
              </a:solidFill>
              <a:latin typeface="黑体" panose="02010609060101010101" pitchFamily="49" charset="-122"/>
              <a:ea typeface="黑体" panose="02010609060101010101" pitchFamily="49" charset="-122"/>
            </a:endParaRPr>
          </a:p>
          <a:p>
            <a:pPr>
              <a:lnSpc>
                <a:spcPct val="130000"/>
              </a:lnSpc>
            </a:pPr>
            <a:r>
              <a:rPr lang="en-US" altLang="zh-CN" sz="2400" b="1" dirty="0" smtClean="0">
                <a:solidFill>
                  <a:srgbClr val="FF0000"/>
                </a:solidFill>
                <a:latin typeface="黑体" panose="02010609060101010101" pitchFamily="49" charset="-122"/>
                <a:ea typeface="黑体" panose="02010609060101010101" pitchFamily="49" charset="-122"/>
              </a:rPr>
              <a:t>1.</a:t>
            </a:r>
            <a:r>
              <a:rPr lang="zh-CN" altLang="en-US" sz="2400" b="1" dirty="0" smtClean="0">
                <a:solidFill>
                  <a:srgbClr val="FF0000"/>
                </a:solidFill>
                <a:latin typeface="黑体" panose="02010609060101010101" pitchFamily="49" charset="-122"/>
                <a:ea typeface="黑体" panose="02010609060101010101" pitchFamily="49" charset="-122"/>
              </a:rPr>
              <a:t>重要性</a:t>
            </a:r>
            <a:endParaRPr lang="en-US" altLang="zh-CN" sz="2400" b="1" dirty="0" smtClean="0">
              <a:solidFill>
                <a:srgbClr val="FF0000"/>
              </a:solidFill>
              <a:latin typeface="黑体" panose="02010609060101010101" pitchFamily="49" charset="-122"/>
              <a:ea typeface="黑体" panose="02010609060101010101" pitchFamily="49" charset="-122"/>
            </a:endParaRPr>
          </a:p>
          <a:p>
            <a:pPr>
              <a:lnSpc>
                <a:spcPct val="105000"/>
              </a:lnSpc>
            </a:pPr>
            <a:r>
              <a:rPr lang="en-US" altLang="zh-CN" sz="2400" b="1" dirty="0" smtClean="0">
                <a:solidFill>
                  <a:prstClr val="black"/>
                </a:solidFill>
                <a:latin typeface="宋体" panose="02010600030101010101" pitchFamily="2" charset="-122"/>
              </a:rPr>
              <a:t>    </a:t>
            </a:r>
            <a:r>
              <a:rPr lang="zh-CN" altLang="en-US" sz="2200" b="1" dirty="0" smtClean="0">
                <a:solidFill>
                  <a:prstClr val="black"/>
                </a:solidFill>
                <a:latin typeface="宋体" panose="02010600030101010101" pitchFamily="2" charset="-122"/>
              </a:rPr>
              <a:t>如果一项大学生的社会实践选题停留在表面的形式和过场，缺少显著的意义或价值，这项实践课题就不是一个好的选题。</a:t>
            </a:r>
            <a:endParaRPr lang="en-US" altLang="zh-CN" sz="2200" b="1" dirty="0" smtClean="0">
              <a:solidFill>
                <a:prstClr val="black"/>
              </a:solidFill>
              <a:latin typeface="宋体" panose="02010600030101010101" pitchFamily="2" charset="-122"/>
            </a:endParaRPr>
          </a:p>
          <a:p>
            <a:pPr>
              <a:lnSpc>
                <a:spcPct val="130000"/>
              </a:lnSpc>
            </a:pPr>
            <a:r>
              <a:rPr lang="en-US" altLang="zh-CN" sz="2400" b="1" dirty="0" smtClean="0">
                <a:solidFill>
                  <a:srgbClr val="FF0000"/>
                </a:solidFill>
                <a:latin typeface="黑体" panose="02010609060101010101" pitchFamily="49" charset="-122"/>
                <a:ea typeface="黑体" panose="02010609060101010101" pitchFamily="49" charset="-122"/>
              </a:rPr>
              <a:t>2.</a:t>
            </a:r>
            <a:r>
              <a:rPr lang="zh-CN" altLang="en-US" sz="2400" b="1" dirty="0" smtClean="0">
                <a:solidFill>
                  <a:srgbClr val="FF0000"/>
                </a:solidFill>
                <a:latin typeface="黑体" panose="02010609060101010101" pitchFamily="49" charset="-122"/>
                <a:ea typeface="黑体" panose="02010609060101010101" pitchFamily="49" charset="-122"/>
              </a:rPr>
              <a:t>可行性</a:t>
            </a:r>
            <a:endParaRPr lang="en-US" altLang="zh-CN" sz="2400" b="1" dirty="0" smtClean="0">
              <a:solidFill>
                <a:srgbClr val="FF0000"/>
              </a:solidFill>
              <a:latin typeface="黑体" panose="02010609060101010101" pitchFamily="49" charset="-122"/>
              <a:ea typeface="黑体" panose="02010609060101010101" pitchFamily="49" charset="-122"/>
            </a:endParaRPr>
          </a:p>
          <a:p>
            <a:pPr>
              <a:lnSpc>
                <a:spcPct val="105000"/>
              </a:lnSpc>
            </a:pPr>
            <a:r>
              <a:rPr lang="en-US" altLang="zh-CN" sz="2200" b="1" dirty="0" smtClean="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大学生在实践选题过程中，在注意题目意义的同时，还要切实考虑和分析社会实践的主客观条件。</a:t>
            </a:r>
            <a:endParaRPr lang="en-US" altLang="zh-CN" sz="2400" b="1" dirty="0">
              <a:solidFill>
                <a:prstClr val="black"/>
              </a:solidFill>
              <a:latin typeface="宋体" panose="02010600030101010101" pitchFamily="2" charset="-122"/>
            </a:endParaRPr>
          </a:p>
          <a:p>
            <a:pPr>
              <a:lnSpc>
                <a:spcPct val="130000"/>
              </a:lnSpc>
            </a:pPr>
            <a:r>
              <a:rPr lang="en-US" altLang="zh-CN" sz="2400" b="1" dirty="0" smtClean="0">
                <a:solidFill>
                  <a:srgbClr val="FF0000"/>
                </a:solidFill>
                <a:latin typeface="黑体" panose="02010609060101010101" pitchFamily="49" charset="-122"/>
                <a:ea typeface="黑体" panose="02010609060101010101" pitchFamily="49" charset="-122"/>
              </a:rPr>
              <a:t>3.</a:t>
            </a:r>
            <a:r>
              <a:rPr lang="zh-CN" altLang="en-US" sz="2400" b="1" dirty="0" smtClean="0">
                <a:solidFill>
                  <a:srgbClr val="FF0000"/>
                </a:solidFill>
                <a:latin typeface="黑体" panose="02010609060101010101" pitchFamily="49" charset="-122"/>
                <a:ea typeface="黑体" panose="02010609060101010101" pitchFamily="49" charset="-122"/>
              </a:rPr>
              <a:t>创新性</a:t>
            </a:r>
            <a:endParaRPr lang="en-US" altLang="zh-CN" sz="2400" b="1" dirty="0" smtClean="0">
              <a:solidFill>
                <a:srgbClr val="FF0000"/>
              </a:solidFill>
              <a:latin typeface="黑体" panose="02010609060101010101" pitchFamily="49" charset="-122"/>
              <a:ea typeface="黑体" panose="02010609060101010101" pitchFamily="49" charset="-122"/>
            </a:endParaRPr>
          </a:p>
          <a:p>
            <a:pPr>
              <a:lnSpc>
                <a:spcPct val="105000"/>
              </a:lnSpc>
            </a:pPr>
            <a:r>
              <a:rPr lang="en-US" altLang="zh-CN" sz="2200" b="1" dirty="0" smtClean="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决不能在同一领域、同一范围、同一层次上重复别人的研究，重提已有的结论。</a:t>
            </a: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6106" y="985292"/>
            <a:ext cx="8427840" cy="3508653"/>
          </a:xfrm>
          <a:prstGeom prst="rect">
            <a:avLst/>
          </a:prstGeom>
          <a:noFill/>
        </p:spPr>
        <p:txBody>
          <a:bodyPr wrap="square" rtlCol="0">
            <a:spAutoFit/>
          </a:bodyPr>
          <a:lstStyle/>
          <a:p>
            <a:pPr algn="just">
              <a:lnSpc>
                <a:spcPct val="150000"/>
              </a:lnSpc>
              <a:buFont typeface="Wingdings" panose="05000000000000000000" charset="0"/>
              <a:buChar char="Ø"/>
            </a:pPr>
            <a:r>
              <a:rPr lang="zh-CN" altLang="en-US" sz="2400" b="1" dirty="0">
                <a:solidFill>
                  <a:prstClr val="black"/>
                </a:solidFill>
                <a:latin typeface="宋体" panose="02010600030101010101" pitchFamily="2" charset="-122"/>
              </a:rPr>
              <a:t>团队人数</a:t>
            </a:r>
            <a:r>
              <a:rPr lang="zh-CN" altLang="en-US" sz="2400" b="1" dirty="0" smtClean="0">
                <a:solidFill>
                  <a:prstClr val="black"/>
                </a:solidFill>
                <a:latin typeface="宋体" panose="02010600030101010101" pitchFamily="2" charset="-122"/>
              </a:rPr>
              <a:t>：</a:t>
            </a:r>
            <a:r>
              <a:rPr lang="en-US" altLang="zh-CN" sz="2400" b="1" dirty="0" smtClean="0">
                <a:solidFill>
                  <a:srgbClr val="FF0000"/>
                </a:solidFill>
                <a:latin typeface="宋体" panose="02010600030101010101" pitchFamily="2" charset="-122"/>
              </a:rPr>
              <a:t>3-5</a:t>
            </a:r>
            <a:r>
              <a:rPr lang="zh-CN" altLang="en-US" sz="2400" b="1" dirty="0" smtClean="0">
                <a:solidFill>
                  <a:srgbClr val="FF0000"/>
                </a:solidFill>
                <a:latin typeface="宋体" panose="02010600030101010101" pitchFamily="2" charset="-122"/>
              </a:rPr>
              <a:t>人</a:t>
            </a:r>
            <a:r>
              <a:rPr lang="zh-CN" altLang="en-US" sz="2400" b="1" dirty="0">
                <a:solidFill>
                  <a:srgbClr val="FF0000"/>
                </a:solidFill>
                <a:latin typeface="宋体" panose="02010600030101010101" pitchFamily="2" charset="-122"/>
              </a:rPr>
              <a:t>。</a:t>
            </a:r>
          </a:p>
          <a:p>
            <a:pPr algn="just">
              <a:lnSpc>
                <a:spcPct val="150000"/>
              </a:lnSpc>
              <a:buFont typeface="Wingdings" panose="05000000000000000000" charset="0"/>
              <a:buChar char="Ø"/>
            </a:pPr>
            <a:r>
              <a:rPr lang="zh-CN" altLang="en-US" sz="2400" b="1" dirty="0">
                <a:solidFill>
                  <a:prstClr val="black"/>
                </a:solidFill>
                <a:latin typeface="宋体" panose="02010600030101010101" pitchFamily="2" charset="-122"/>
              </a:rPr>
              <a:t>组团形式：</a:t>
            </a:r>
          </a:p>
          <a:p>
            <a:pPr algn="just">
              <a:lnSpc>
                <a:spcPct val="125000"/>
              </a:lnSpc>
            </a:pPr>
            <a:r>
              <a:rPr lang="en-US" altLang="zh-CN" sz="2400" b="1" dirty="0" smtClean="0">
                <a:solidFill>
                  <a:prstClr val="black"/>
                </a:solidFill>
                <a:latin typeface="宋体" panose="02010600030101010101" pitchFamily="2" charset="-122"/>
              </a:rPr>
              <a:t>   1</a:t>
            </a:r>
            <a:r>
              <a:rPr lang="en-US" altLang="zh-CN" sz="2400" b="1" dirty="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以宿舍、同班、社团、党团支部、同乡组团。</a:t>
            </a:r>
          </a:p>
          <a:p>
            <a:pPr algn="just">
              <a:lnSpc>
                <a:spcPct val="125000"/>
              </a:lnSpc>
            </a:pPr>
            <a:r>
              <a:rPr lang="en-US" altLang="zh-CN" sz="2400" b="1" dirty="0" smtClean="0">
                <a:solidFill>
                  <a:prstClr val="black"/>
                </a:solidFill>
                <a:latin typeface="宋体" panose="02010600030101010101" pitchFamily="2" charset="-122"/>
              </a:rPr>
              <a:t>   2</a:t>
            </a:r>
            <a:r>
              <a:rPr lang="en-US" altLang="zh-CN" sz="2400" b="1" dirty="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参加指导教师的课题组；</a:t>
            </a:r>
          </a:p>
          <a:p>
            <a:pPr algn="just">
              <a:lnSpc>
                <a:spcPct val="125000"/>
              </a:lnSpc>
            </a:pPr>
            <a:r>
              <a:rPr lang="en-US" altLang="zh-CN" sz="2400" b="1" dirty="0" smtClean="0">
                <a:solidFill>
                  <a:prstClr val="black"/>
                </a:solidFill>
                <a:latin typeface="宋体" panose="02010600030101010101" pitchFamily="2" charset="-122"/>
              </a:rPr>
              <a:t>   3</a:t>
            </a:r>
            <a:r>
              <a:rPr lang="en-US" altLang="zh-CN" sz="2400" b="1" dirty="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参加校团委或本学院的社会实践团，选题可以重合，但须按思政课的实践要求进行调查和撰写报告。</a:t>
            </a:r>
          </a:p>
          <a:p>
            <a:pPr algn="just">
              <a:lnSpc>
                <a:spcPct val="125000"/>
              </a:lnSpc>
            </a:pPr>
            <a:r>
              <a:rPr lang="zh-CN" altLang="en-US" sz="2400" b="1" dirty="0" smtClean="0">
                <a:solidFill>
                  <a:prstClr val="black"/>
                </a:solidFill>
                <a:latin typeface="宋体" panose="02010600030101010101" pitchFamily="2" charset="-122"/>
              </a:rPr>
              <a:t>   注</a:t>
            </a:r>
            <a:r>
              <a:rPr lang="zh-CN" altLang="en-US" sz="2400" b="1" dirty="0">
                <a:solidFill>
                  <a:prstClr val="black"/>
                </a:solidFill>
                <a:latin typeface="宋体" panose="02010600030101010101" pitchFamily="2" charset="-122"/>
              </a:rPr>
              <a:t>：除特别选题外，其他选题只允许在</a:t>
            </a:r>
            <a:r>
              <a:rPr lang="zh-CN" altLang="en-US" sz="2400" b="1" dirty="0">
                <a:solidFill>
                  <a:srgbClr val="FF0000"/>
                </a:solidFill>
                <a:latin typeface="宋体" panose="02010600030101010101" pitchFamily="2" charset="-122"/>
              </a:rPr>
              <a:t>本课堂内组团</a:t>
            </a:r>
            <a:r>
              <a:rPr lang="zh-CN" altLang="en-US" sz="2400" b="1" dirty="0" smtClean="0">
                <a:solidFill>
                  <a:prstClr val="black"/>
                </a:solidFill>
                <a:latin typeface="宋体" panose="02010600030101010101" pitchFamily="2" charset="-122"/>
              </a:rPr>
              <a:t>。</a:t>
            </a:r>
            <a:endParaRPr lang="zh-CN" altLang="en-US" sz="2400" b="1" dirty="0">
              <a:solidFill>
                <a:prstClr val="black"/>
              </a:solidFill>
              <a:latin typeface="宋体" panose="02010600030101010101" pitchFamily="2"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8" name="文本框 32"/>
          <p:cNvSpPr txBox="1"/>
          <p:nvPr/>
        </p:nvSpPr>
        <p:spPr>
          <a:xfrm>
            <a:off x="467544" y="72453"/>
            <a:ext cx="5657031" cy="461665"/>
          </a:xfrm>
          <a:prstGeom prst="rect">
            <a:avLst/>
          </a:prstGeom>
          <a:noFill/>
        </p:spPr>
        <p:txBody>
          <a:bodyPr wrap="square" rtlCol="0">
            <a:spAutoFit/>
          </a:bodyPr>
          <a:lstStyle/>
          <a:p>
            <a:pPr lvl="0"/>
            <a:r>
              <a:rPr lang="zh-CN" altLang="en-US" sz="2400" b="1" kern="0" dirty="0">
                <a:solidFill>
                  <a:prstClr val="white"/>
                </a:solidFill>
                <a:latin typeface="微软雅黑" panose="020B0503020204020204" pitchFamily="34" charset="-122"/>
                <a:ea typeface="微软雅黑" panose="020B0503020204020204" pitchFamily="34" charset="-122"/>
              </a:rPr>
              <a:t>四</a:t>
            </a:r>
            <a:r>
              <a:rPr lang="zh-CN" altLang="en-US" sz="2400" b="1" kern="0" dirty="0" smtClean="0">
                <a:solidFill>
                  <a:prstClr val="white"/>
                </a:solidFill>
                <a:latin typeface="微软雅黑" panose="020B0503020204020204" pitchFamily="34" charset="-122"/>
                <a:ea typeface="微软雅黑" panose="020B0503020204020204" pitchFamily="34" charset="-122"/>
              </a:rPr>
              <a:t>   社会实践</a:t>
            </a:r>
            <a:r>
              <a:rPr lang="zh-CN" altLang="en-US" sz="2400" b="1" kern="0" dirty="0">
                <a:solidFill>
                  <a:prstClr val="white"/>
                </a:solidFill>
                <a:latin typeface="微软雅黑" panose="020B0503020204020204" pitchFamily="34" charset="-122"/>
                <a:ea typeface="微软雅黑" panose="020B0503020204020204" pitchFamily="34" charset="-122"/>
              </a:rPr>
              <a:t>组团形式与团队任务</a:t>
            </a: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55576" y="985292"/>
            <a:ext cx="7127902" cy="3416320"/>
          </a:xfrm>
          <a:prstGeom prst="rect">
            <a:avLst/>
          </a:prstGeom>
          <a:noFill/>
        </p:spPr>
        <p:txBody>
          <a:bodyPr wrap="square" rtlCol="0">
            <a:spAutoFit/>
          </a:bodyPr>
          <a:lstStyle/>
          <a:p>
            <a:pPr>
              <a:lnSpc>
                <a:spcPct val="150000"/>
              </a:lnSpc>
              <a:buFont typeface="Wingdings" panose="05000000000000000000" charset="0"/>
              <a:buChar char="Ø"/>
            </a:pPr>
            <a:r>
              <a:rPr lang="zh-CN" altLang="en-US" sz="2400" b="1" dirty="0">
                <a:solidFill>
                  <a:prstClr val="black"/>
                </a:solidFill>
                <a:latin typeface="宋体" panose="02010600030101010101" pitchFamily="2" charset="-122"/>
              </a:rPr>
              <a:t>团队任务：</a:t>
            </a:r>
          </a:p>
          <a:p>
            <a:pPr>
              <a:lnSpc>
                <a:spcPct val="150000"/>
              </a:lnSpc>
            </a:pPr>
            <a:r>
              <a:rPr lang="en-US" altLang="zh-CN" sz="2400" b="1" dirty="0" smtClean="0">
                <a:solidFill>
                  <a:prstClr val="black"/>
                </a:solidFill>
                <a:latin typeface="宋体" panose="02010600030101010101" pitchFamily="2" charset="-122"/>
              </a:rPr>
              <a:t>    1</a:t>
            </a:r>
            <a:r>
              <a:rPr lang="en-US" altLang="zh-CN" sz="2400" b="1" dirty="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选题论证</a:t>
            </a:r>
          </a:p>
          <a:p>
            <a:pPr>
              <a:lnSpc>
                <a:spcPct val="150000"/>
              </a:lnSpc>
            </a:pPr>
            <a:r>
              <a:rPr lang="en-US" altLang="zh-CN" sz="2400" b="1" dirty="0" smtClean="0">
                <a:solidFill>
                  <a:prstClr val="black"/>
                </a:solidFill>
                <a:latin typeface="宋体" panose="02010600030101010101" pitchFamily="2" charset="-122"/>
              </a:rPr>
              <a:t>    2</a:t>
            </a:r>
            <a:r>
              <a:rPr lang="en-US" altLang="zh-CN" sz="2400" b="1" dirty="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设计问卷</a:t>
            </a:r>
          </a:p>
          <a:p>
            <a:pPr>
              <a:lnSpc>
                <a:spcPct val="150000"/>
              </a:lnSpc>
            </a:pPr>
            <a:r>
              <a:rPr lang="en-US" altLang="zh-CN" sz="2400" b="1" dirty="0" smtClean="0">
                <a:solidFill>
                  <a:prstClr val="black"/>
                </a:solidFill>
                <a:latin typeface="宋体" panose="02010600030101010101" pitchFamily="2" charset="-122"/>
              </a:rPr>
              <a:t>    3</a:t>
            </a:r>
            <a:r>
              <a:rPr lang="en-US" altLang="zh-CN" sz="2400" b="1" dirty="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社会调查</a:t>
            </a:r>
          </a:p>
          <a:p>
            <a:pPr>
              <a:lnSpc>
                <a:spcPct val="150000"/>
              </a:lnSpc>
            </a:pPr>
            <a:r>
              <a:rPr lang="en-US" altLang="zh-CN" sz="2400" b="1" dirty="0" smtClean="0">
                <a:solidFill>
                  <a:prstClr val="black"/>
                </a:solidFill>
                <a:latin typeface="宋体" panose="02010600030101010101" pitchFamily="2" charset="-122"/>
              </a:rPr>
              <a:t>    4</a:t>
            </a:r>
            <a:r>
              <a:rPr lang="en-US" altLang="zh-CN" sz="2400" b="1" dirty="0">
                <a:solidFill>
                  <a:prstClr val="black"/>
                </a:solidFill>
                <a:latin typeface="宋体" panose="02010600030101010101" pitchFamily="2" charset="-122"/>
              </a:rPr>
              <a:t>.  </a:t>
            </a:r>
            <a:r>
              <a:rPr lang="zh-CN" altLang="en-US" sz="2400" b="1" dirty="0">
                <a:solidFill>
                  <a:prstClr val="black"/>
                </a:solidFill>
                <a:latin typeface="宋体" panose="02010600030101010101" pitchFamily="2" charset="-122"/>
              </a:rPr>
              <a:t>撰写报告</a:t>
            </a:r>
          </a:p>
          <a:p>
            <a:pPr>
              <a:lnSpc>
                <a:spcPct val="150000"/>
              </a:lnSpc>
            </a:pPr>
            <a:r>
              <a:rPr lang="zh-CN" altLang="en-US" sz="2400" b="1" dirty="0" smtClean="0">
                <a:solidFill>
                  <a:prstClr val="black"/>
                </a:solidFill>
                <a:latin typeface="宋体" panose="02010600030101010101" pitchFamily="2" charset="-122"/>
              </a:rPr>
              <a:t>    注</a:t>
            </a:r>
            <a:r>
              <a:rPr lang="zh-CN" altLang="en-US" sz="2400" b="1" dirty="0">
                <a:solidFill>
                  <a:prstClr val="black"/>
                </a:solidFill>
                <a:latin typeface="宋体" panose="02010600030101010101" pitchFamily="2" charset="-122"/>
              </a:rPr>
              <a:t>：该团队选定的</a:t>
            </a:r>
            <a:r>
              <a:rPr lang="zh-CN" altLang="en-US" sz="2400" b="1" dirty="0">
                <a:solidFill>
                  <a:srgbClr val="FF0000"/>
                </a:solidFill>
                <a:latin typeface="宋体" panose="02010600030101010101" pitchFamily="2" charset="-122"/>
              </a:rPr>
              <a:t>队长</a:t>
            </a:r>
            <a:r>
              <a:rPr lang="zh-CN" altLang="en-US" sz="2400" b="1" dirty="0">
                <a:solidFill>
                  <a:prstClr val="black"/>
                </a:solidFill>
                <a:latin typeface="宋体" panose="02010600030101010101" pitchFamily="2" charset="-122"/>
              </a:rPr>
              <a:t>负责全面工作</a:t>
            </a: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6418" y="841276"/>
            <a:ext cx="7776864" cy="3877985"/>
          </a:xfrm>
          <a:prstGeom prst="rect">
            <a:avLst/>
          </a:prstGeom>
          <a:noFill/>
        </p:spPr>
        <p:txBody>
          <a:bodyPr wrap="square" rtlCol="0">
            <a:spAutoFit/>
          </a:bodyPr>
          <a:lstStyle/>
          <a:p>
            <a:pPr algn="just">
              <a:lnSpc>
                <a:spcPct val="150000"/>
              </a:lnSpc>
            </a:pPr>
            <a:r>
              <a:rPr lang="zh-CN" altLang="en-US" sz="2400" b="1" dirty="0">
                <a:solidFill>
                  <a:prstClr val="black"/>
                </a:solidFill>
                <a:latin typeface="黑体" panose="02010609060101010101" pitchFamily="49" charset="-122"/>
                <a:ea typeface="黑体" panose="02010609060101010101" pitchFamily="49" charset="-122"/>
              </a:rPr>
              <a:t>（一）问卷的设计要求</a:t>
            </a:r>
          </a:p>
          <a:p>
            <a:pPr algn="just">
              <a:lnSpc>
                <a:spcPct val="125000"/>
              </a:lnSpc>
            </a:pPr>
            <a:r>
              <a:rPr lang="en-US" altLang="zh-CN" sz="2400" b="1" dirty="0" smtClean="0">
                <a:solidFill>
                  <a:prstClr val="black"/>
                </a:solidFill>
                <a:latin typeface="宋体" panose="02010600030101010101" pitchFamily="2" charset="-122"/>
              </a:rPr>
              <a:t>   1</a:t>
            </a:r>
            <a:r>
              <a:rPr lang="en-US" altLang="zh-CN" sz="2400" b="1" dirty="0">
                <a:solidFill>
                  <a:prstClr val="black"/>
                </a:solidFill>
                <a:latin typeface="宋体" panose="02010600030101010101" pitchFamily="2" charset="-122"/>
              </a:rPr>
              <a:t>.</a:t>
            </a:r>
            <a:r>
              <a:rPr lang="zh-CN" altLang="en-US" sz="2400" b="1" dirty="0">
                <a:solidFill>
                  <a:prstClr val="black"/>
                </a:solidFill>
                <a:latin typeface="宋体" panose="02010600030101010101" pitchFamily="2" charset="-122"/>
              </a:rPr>
              <a:t>问卷调查对象依据选题而定</a:t>
            </a:r>
            <a:r>
              <a:rPr lang="en-US" altLang="zh-CN" sz="2400" b="1" dirty="0">
                <a:solidFill>
                  <a:prstClr val="black"/>
                </a:solidFill>
                <a:latin typeface="宋体" panose="02010600030101010101" pitchFamily="2" charset="-122"/>
              </a:rPr>
              <a:t>;</a:t>
            </a:r>
          </a:p>
          <a:p>
            <a:pPr algn="just">
              <a:lnSpc>
                <a:spcPct val="125000"/>
              </a:lnSpc>
            </a:pPr>
            <a:r>
              <a:rPr lang="en-US" altLang="zh-CN" sz="2400" b="1" dirty="0" smtClean="0">
                <a:solidFill>
                  <a:prstClr val="black"/>
                </a:solidFill>
                <a:latin typeface="宋体" panose="02010600030101010101" pitchFamily="2" charset="-122"/>
              </a:rPr>
              <a:t>   2</a:t>
            </a:r>
            <a:r>
              <a:rPr lang="en-US" altLang="zh-CN" sz="2400" b="1" dirty="0">
                <a:solidFill>
                  <a:prstClr val="black"/>
                </a:solidFill>
                <a:latin typeface="宋体" panose="02010600030101010101" pitchFamily="2" charset="-122"/>
              </a:rPr>
              <a:t>.</a:t>
            </a:r>
            <a:r>
              <a:rPr lang="zh-CN" altLang="en-US" sz="2400" b="1" dirty="0">
                <a:solidFill>
                  <a:prstClr val="black"/>
                </a:solidFill>
                <a:latin typeface="宋体" panose="02010600030101010101" pitchFamily="2" charset="-122"/>
              </a:rPr>
              <a:t>问卷调查地点一般在家乡、</a:t>
            </a:r>
            <a:r>
              <a:rPr lang="zh-CN" altLang="en-US" sz="2400" b="1" dirty="0" smtClean="0">
                <a:solidFill>
                  <a:prstClr val="black"/>
                </a:solidFill>
                <a:latin typeface="宋体" panose="02010600030101010101" pitchFamily="2" charset="-122"/>
              </a:rPr>
              <a:t>身边（</a:t>
            </a:r>
            <a:r>
              <a:rPr lang="zh-CN" altLang="en-US" sz="2400" b="1" dirty="0" smtClean="0">
                <a:solidFill>
                  <a:srgbClr val="FF0000"/>
                </a:solidFill>
                <a:latin typeface="宋体" panose="02010600030101010101" pitchFamily="2" charset="-122"/>
              </a:rPr>
              <a:t>或网上</a:t>
            </a:r>
            <a:r>
              <a:rPr lang="zh-CN" altLang="en-US" sz="2400" b="1" dirty="0" smtClean="0">
                <a:solidFill>
                  <a:prstClr val="black"/>
                </a:solidFill>
                <a:latin typeface="宋体" panose="02010600030101010101" pitchFamily="2" charset="-122"/>
              </a:rPr>
              <a:t>）</a:t>
            </a:r>
            <a:r>
              <a:rPr lang="en-US" altLang="zh-CN" sz="2400" b="1" dirty="0" smtClean="0">
                <a:solidFill>
                  <a:prstClr val="black"/>
                </a:solidFill>
                <a:latin typeface="宋体" panose="02010600030101010101" pitchFamily="2" charset="-122"/>
              </a:rPr>
              <a:t>;</a:t>
            </a:r>
            <a:endParaRPr lang="en-US" altLang="zh-CN" sz="2400" b="1" dirty="0">
              <a:solidFill>
                <a:prstClr val="black"/>
              </a:solidFill>
              <a:latin typeface="宋体" panose="02010600030101010101" pitchFamily="2" charset="-122"/>
            </a:endParaRPr>
          </a:p>
          <a:p>
            <a:pPr algn="just">
              <a:lnSpc>
                <a:spcPct val="125000"/>
              </a:lnSpc>
            </a:pPr>
            <a:r>
              <a:rPr lang="en-US" altLang="zh-CN" sz="2400" b="1" dirty="0" smtClean="0">
                <a:solidFill>
                  <a:prstClr val="black"/>
                </a:solidFill>
                <a:latin typeface="宋体" panose="02010600030101010101" pitchFamily="2" charset="-122"/>
              </a:rPr>
              <a:t>   3</a:t>
            </a:r>
            <a:r>
              <a:rPr lang="en-US" altLang="zh-CN" sz="2400" b="1" dirty="0">
                <a:solidFill>
                  <a:prstClr val="black"/>
                </a:solidFill>
                <a:latin typeface="宋体" panose="02010600030101010101" pitchFamily="2" charset="-122"/>
              </a:rPr>
              <a:t>.</a:t>
            </a:r>
            <a:r>
              <a:rPr lang="zh-CN" altLang="en-US" sz="2400" b="1" dirty="0">
                <a:solidFill>
                  <a:prstClr val="black"/>
                </a:solidFill>
                <a:latin typeface="宋体" panose="02010600030101010101" pitchFamily="2" charset="-122"/>
              </a:rPr>
              <a:t>问卷要按正确的理论及假定提出问题，以便使搜集的资料能够与研究目标相符合</a:t>
            </a:r>
            <a:r>
              <a:rPr lang="en-US" altLang="zh-CN" sz="2400" b="1" dirty="0">
                <a:solidFill>
                  <a:prstClr val="black"/>
                </a:solidFill>
                <a:latin typeface="宋体" panose="02010600030101010101" pitchFamily="2" charset="-122"/>
              </a:rPr>
              <a:t>;</a:t>
            </a:r>
          </a:p>
          <a:p>
            <a:pPr algn="just">
              <a:lnSpc>
                <a:spcPct val="125000"/>
              </a:lnSpc>
            </a:pPr>
            <a:r>
              <a:rPr lang="en-US" altLang="zh-CN" sz="2400" b="1" dirty="0" smtClean="0">
                <a:solidFill>
                  <a:prstClr val="black"/>
                </a:solidFill>
                <a:latin typeface="宋体" panose="02010600030101010101" pitchFamily="2" charset="-122"/>
              </a:rPr>
              <a:t>   4</a:t>
            </a:r>
            <a:r>
              <a:rPr lang="en-US" altLang="zh-CN" sz="2400" b="1" dirty="0">
                <a:solidFill>
                  <a:prstClr val="black"/>
                </a:solidFill>
                <a:latin typeface="宋体" panose="02010600030101010101" pitchFamily="2" charset="-122"/>
              </a:rPr>
              <a:t>.</a:t>
            </a:r>
            <a:r>
              <a:rPr lang="zh-CN" altLang="en-US" sz="2400" b="1" dirty="0">
                <a:solidFill>
                  <a:prstClr val="black"/>
                </a:solidFill>
                <a:latin typeface="宋体" panose="02010600030101010101" pitchFamily="2" charset="-122"/>
              </a:rPr>
              <a:t>设定的</a:t>
            </a:r>
            <a:r>
              <a:rPr lang="zh-CN" altLang="en-US" sz="2400" b="1" dirty="0">
                <a:solidFill>
                  <a:srgbClr val="FF0000"/>
                </a:solidFill>
                <a:latin typeface="宋体" panose="02010600030101010101" pitchFamily="2" charset="-122"/>
              </a:rPr>
              <a:t>问题</a:t>
            </a:r>
            <a:r>
              <a:rPr lang="zh-CN" altLang="en-US" sz="2400" b="1" dirty="0">
                <a:solidFill>
                  <a:prstClr val="black"/>
                </a:solidFill>
                <a:latin typeface="宋体" panose="02010600030101010101" pitchFamily="2" charset="-122"/>
              </a:rPr>
              <a:t>要</a:t>
            </a:r>
            <a:r>
              <a:rPr lang="zh-CN" altLang="en-US" sz="2400" b="1" dirty="0">
                <a:solidFill>
                  <a:srgbClr val="FF0000"/>
                </a:solidFill>
                <a:latin typeface="宋体" panose="02010600030101010101" pitchFamily="2" charset="-122"/>
              </a:rPr>
              <a:t>全面而具体，简明扼要、易懂易答</a:t>
            </a:r>
            <a:r>
              <a:rPr lang="zh-CN" altLang="en-US" sz="2400" b="1" dirty="0">
                <a:solidFill>
                  <a:prstClr val="black"/>
                </a:solidFill>
                <a:latin typeface="宋体" panose="02010600030101010101" pitchFamily="2" charset="-122"/>
              </a:rPr>
              <a:t>，一般在</a:t>
            </a:r>
            <a:r>
              <a:rPr lang="en-US" altLang="zh-CN" sz="2400" b="1" dirty="0" smtClean="0">
                <a:solidFill>
                  <a:prstClr val="black"/>
                </a:solidFill>
                <a:latin typeface="宋体" panose="02010600030101010101" pitchFamily="2" charset="-122"/>
              </a:rPr>
              <a:t>15—20</a:t>
            </a:r>
            <a:r>
              <a:rPr lang="zh-CN" altLang="en-US" sz="2400" b="1" dirty="0">
                <a:solidFill>
                  <a:prstClr val="black"/>
                </a:solidFill>
                <a:latin typeface="宋体" panose="02010600030101010101" pitchFamily="2" charset="-122"/>
              </a:rPr>
              <a:t>分钟之内完成</a:t>
            </a:r>
            <a:r>
              <a:rPr lang="en-US" altLang="zh-CN" sz="2400" b="1" dirty="0">
                <a:solidFill>
                  <a:prstClr val="black"/>
                </a:solidFill>
                <a:latin typeface="宋体" panose="02010600030101010101" pitchFamily="2" charset="-122"/>
              </a:rPr>
              <a:t>; </a:t>
            </a:r>
          </a:p>
          <a:p>
            <a:pPr algn="just">
              <a:lnSpc>
                <a:spcPct val="125000"/>
              </a:lnSpc>
            </a:pPr>
            <a:r>
              <a:rPr lang="en-US" altLang="zh-CN" sz="2400" b="1" dirty="0" smtClean="0">
                <a:solidFill>
                  <a:prstClr val="black"/>
                </a:solidFill>
                <a:latin typeface="宋体" panose="02010600030101010101" pitchFamily="2" charset="-122"/>
              </a:rPr>
              <a:t>   5</a:t>
            </a:r>
            <a:r>
              <a:rPr lang="en-US" altLang="zh-CN" sz="2400" b="1" dirty="0">
                <a:solidFill>
                  <a:prstClr val="black"/>
                </a:solidFill>
                <a:latin typeface="宋体" panose="02010600030101010101" pitchFamily="2" charset="-122"/>
              </a:rPr>
              <a:t>.</a:t>
            </a:r>
            <a:r>
              <a:rPr lang="zh-CN" altLang="en-US" sz="2400" b="1" dirty="0">
                <a:solidFill>
                  <a:prstClr val="black"/>
                </a:solidFill>
                <a:latin typeface="宋体" panose="02010600030101010101" pitchFamily="2" charset="-122"/>
              </a:rPr>
              <a:t>问卷语言要准确，格式要整洁美观。</a:t>
            </a: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8" name="文本框 32"/>
          <p:cNvSpPr txBox="1"/>
          <p:nvPr/>
        </p:nvSpPr>
        <p:spPr>
          <a:xfrm>
            <a:off x="395536" y="72453"/>
            <a:ext cx="5729039" cy="461665"/>
          </a:xfrm>
          <a:prstGeom prst="rect">
            <a:avLst/>
          </a:prstGeom>
          <a:noFill/>
        </p:spPr>
        <p:txBody>
          <a:bodyPr wrap="square" rtlCol="0">
            <a:spAutoFit/>
          </a:bodyPr>
          <a:lstStyle/>
          <a:p>
            <a:pPr lvl="0"/>
            <a:r>
              <a:rPr lang="zh-CN" altLang="en-US" sz="2400" b="1" kern="0" dirty="0">
                <a:solidFill>
                  <a:prstClr val="white"/>
                </a:solidFill>
                <a:latin typeface="微软雅黑" panose="020B0503020204020204" pitchFamily="34" charset="-122"/>
                <a:ea typeface="微软雅黑" panose="020B0503020204020204" pitchFamily="34" charset="-122"/>
              </a:rPr>
              <a:t>五</a:t>
            </a:r>
            <a:r>
              <a:rPr lang="zh-CN" altLang="en-US" sz="2400" b="1" kern="0" dirty="0" smtClean="0">
                <a:solidFill>
                  <a:prstClr val="white"/>
                </a:solidFill>
                <a:latin typeface="微软雅黑" panose="020B0503020204020204" pitchFamily="34" charset="-122"/>
                <a:ea typeface="微软雅黑" panose="020B0503020204020204" pitchFamily="34" charset="-122"/>
              </a:rPr>
              <a:t>   社会实践</a:t>
            </a:r>
            <a:r>
              <a:rPr lang="zh-CN" altLang="en-US" sz="2400" b="1" kern="0" dirty="0">
                <a:solidFill>
                  <a:prstClr val="white"/>
                </a:solidFill>
                <a:latin typeface="微软雅黑" panose="020B0503020204020204" pitchFamily="34" charset="-122"/>
                <a:ea typeface="微软雅黑" panose="020B0503020204020204" pitchFamily="34" charset="-122"/>
              </a:rPr>
              <a:t>问卷设计与调查方法</a:t>
            </a: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5291" y="621632"/>
            <a:ext cx="8173415" cy="4916731"/>
          </a:xfrm>
          <a:prstGeom prst="rect">
            <a:avLst/>
          </a:prstGeom>
          <a:noFill/>
        </p:spPr>
        <p:txBody>
          <a:bodyPr wrap="square" rtlCol="0">
            <a:spAutoFit/>
          </a:bodyPr>
          <a:lstStyle/>
          <a:p>
            <a:pPr algn="just">
              <a:lnSpc>
                <a:spcPct val="150000"/>
              </a:lnSpc>
            </a:pPr>
            <a:r>
              <a:rPr lang="zh-CN" altLang="en-US" sz="2400" dirty="0">
                <a:latin typeface="黑体" panose="02010609060101010101" pitchFamily="49" charset="-122"/>
                <a:ea typeface="黑体" panose="02010609060101010101" pitchFamily="49" charset="-122"/>
              </a:rPr>
              <a:t>（二）社会实践调查</a:t>
            </a:r>
            <a:r>
              <a:rPr lang="zh-CN" altLang="en-US" sz="2400" dirty="0" smtClean="0">
                <a:latin typeface="黑体" panose="02010609060101010101" pitchFamily="49" charset="-122"/>
                <a:ea typeface="黑体" panose="02010609060101010101" pitchFamily="49" charset="-122"/>
              </a:rPr>
              <a:t>方法</a:t>
            </a:r>
            <a:endParaRPr lang="en-US" altLang="zh-CN" sz="2000" dirty="0" smtClean="0">
              <a:solidFill>
                <a:srgbClr val="FF0000"/>
              </a:solidFill>
              <a:latin typeface="黑体" panose="02010609060101010101" pitchFamily="49" charset="-122"/>
              <a:ea typeface="黑体" panose="02010609060101010101" pitchFamily="49" charset="-122"/>
            </a:endParaRPr>
          </a:p>
          <a:p>
            <a:pPr algn="just">
              <a:lnSpc>
                <a:spcPct val="150000"/>
              </a:lnSpc>
            </a:pPr>
            <a:r>
              <a:rPr lang="en-US" altLang="zh-CN" dirty="0" smtClean="0">
                <a:solidFill>
                  <a:srgbClr val="FF0000"/>
                </a:solidFill>
                <a:latin typeface="黑体" panose="02010609060101010101" pitchFamily="49" charset="-122"/>
                <a:ea typeface="黑体" panose="02010609060101010101" pitchFamily="49" charset="-122"/>
              </a:rPr>
              <a:t>    </a:t>
            </a:r>
            <a:r>
              <a:rPr lang="en-US" altLang="zh-CN" sz="2000" dirty="0" smtClean="0">
                <a:solidFill>
                  <a:srgbClr val="FF0000"/>
                </a:solidFill>
                <a:latin typeface="黑体" panose="02010609060101010101" pitchFamily="49" charset="-122"/>
                <a:ea typeface="黑体" panose="02010609060101010101" pitchFamily="49" charset="-122"/>
              </a:rPr>
              <a:t>1</a:t>
            </a:r>
            <a:r>
              <a:rPr lang="zh-CN" altLang="en-US" sz="2000" dirty="0">
                <a:solidFill>
                  <a:srgbClr val="FF0000"/>
                </a:solidFill>
                <a:latin typeface="黑体" panose="02010609060101010101" pitchFamily="49" charset="-122"/>
                <a:ea typeface="黑体" panose="02010609060101010101" pitchFamily="49" charset="-122"/>
              </a:rPr>
              <a:t>．全面调查法</a:t>
            </a:r>
            <a:r>
              <a:rPr lang="en-US" altLang="zh-CN" sz="2000" dirty="0">
                <a:solidFill>
                  <a:srgbClr val="FF0000"/>
                </a:solidFill>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普查法</a:t>
            </a:r>
          </a:p>
          <a:p>
            <a:pPr algn="just">
              <a:lnSpc>
                <a:spcPct val="125000"/>
              </a:lnSpc>
            </a:pPr>
            <a:r>
              <a:rPr lang="zh-CN" altLang="en-US" dirty="0" smtClean="0">
                <a:solidFill>
                  <a:prstClr val="black"/>
                </a:solidFill>
                <a:latin typeface="黑体" panose="02010609060101010101" pitchFamily="49" charset="-122"/>
                <a:ea typeface="黑体" panose="02010609060101010101" pitchFamily="49" charset="-122"/>
              </a:rPr>
              <a:t>    全面</a:t>
            </a:r>
            <a:r>
              <a:rPr lang="zh-CN" altLang="en-US" dirty="0">
                <a:solidFill>
                  <a:prstClr val="black"/>
                </a:solidFill>
                <a:latin typeface="黑体" panose="02010609060101010101" pitchFamily="49" charset="-122"/>
                <a:ea typeface="黑体" panose="02010609060101010101" pitchFamily="49" charset="-122"/>
              </a:rPr>
              <a:t>调查法</a:t>
            </a: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普查法是对被研究对象所包括的全部单位无一遗漏地加以调查，以掌握研究对象的总体状况的过程和方法</a:t>
            </a:r>
            <a:r>
              <a:rPr lang="zh-CN" altLang="en-US" dirty="0" smtClean="0">
                <a:solidFill>
                  <a:prstClr val="black"/>
                </a:solidFill>
                <a:latin typeface="黑体" panose="02010609060101010101" pitchFamily="49" charset="-122"/>
                <a:ea typeface="黑体" panose="02010609060101010101" pitchFamily="49" charset="-122"/>
              </a:rPr>
              <a:t>。</a:t>
            </a:r>
            <a:endParaRPr lang="en-US" altLang="zh-CN" dirty="0" smtClean="0">
              <a:solidFill>
                <a:prstClr val="black"/>
              </a:solidFill>
              <a:latin typeface="黑体" panose="02010609060101010101" pitchFamily="49" charset="-122"/>
              <a:ea typeface="黑体" panose="02010609060101010101" pitchFamily="49" charset="-122"/>
            </a:endParaRPr>
          </a:p>
          <a:p>
            <a:pPr algn="just">
              <a:lnSpc>
                <a:spcPct val="150000"/>
              </a:lnSpc>
            </a:pPr>
            <a:r>
              <a:rPr lang="en-US" altLang="zh-CN" dirty="0" smtClean="0">
                <a:solidFill>
                  <a:srgbClr val="FF0000"/>
                </a:solidFill>
                <a:latin typeface="黑体" panose="02010609060101010101" pitchFamily="49" charset="-122"/>
                <a:ea typeface="黑体" panose="02010609060101010101" pitchFamily="49" charset="-122"/>
              </a:rPr>
              <a:t>    </a:t>
            </a:r>
            <a:r>
              <a:rPr lang="en-US" altLang="zh-CN" sz="2000" dirty="0" smtClean="0">
                <a:solidFill>
                  <a:srgbClr val="FF0000"/>
                </a:solidFill>
                <a:latin typeface="黑体" panose="02010609060101010101" pitchFamily="49" charset="-122"/>
                <a:ea typeface="黑体" panose="02010609060101010101" pitchFamily="49" charset="-122"/>
              </a:rPr>
              <a:t>2</a:t>
            </a:r>
            <a:r>
              <a:rPr lang="zh-CN" altLang="en-US" sz="2000" dirty="0">
                <a:solidFill>
                  <a:srgbClr val="FF0000"/>
                </a:solidFill>
                <a:latin typeface="黑体" panose="02010609060101010101" pitchFamily="49" charset="-122"/>
                <a:ea typeface="黑体" panose="02010609060101010101" pitchFamily="49" charset="-122"/>
              </a:rPr>
              <a:t>．实地考察法</a:t>
            </a:r>
          </a:p>
          <a:p>
            <a:pPr algn="just">
              <a:lnSpc>
                <a:spcPct val="125000"/>
              </a:lnSpc>
            </a:pPr>
            <a:r>
              <a:rPr lang="zh-CN" altLang="en-US" dirty="0" smtClean="0">
                <a:solidFill>
                  <a:prstClr val="black"/>
                </a:solidFill>
                <a:latin typeface="黑体" panose="02010609060101010101" pitchFamily="49" charset="-122"/>
                <a:ea typeface="黑体" panose="02010609060101010101" pitchFamily="49" charset="-122"/>
              </a:rPr>
              <a:t>    有</a:t>
            </a:r>
            <a:r>
              <a:rPr lang="zh-CN" altLang="en-US" dirty="0">
                <a:solidFill>
                  <a:prstClr val="black"/>
                </a:solidFill>
                <a:latin typeface="黑体" panose="02010609060101010101" pitchFamily="49" charset="-122"/>
                <a:ea typeface="黑体" panose="02010609060101010101" pitchFamily="49" charset="-122"/>
              </a:rPr>
              <a:t>目的地利通过看或听直接或间接地对研究对象进行观察，取得资料。</a:t>
            </a:r>
            <a:endParaRPr lang="en-US" altLang="zh-CN" dirty="0">
              <a:solidFill>
                <a:prstClr val="black"/>
              </a:solidFill>
              <a:latin typeface="黑体" panose="02010609060101010101" pitchFamily="49" charset="-122"/>
              <a:ea typeface="黑体" panose="02010609060101010101" pitchFamily="49" charset="-122"/>
            </a:endParaRPr>
          </a:p>
          <a:p>
            <a:pPr algn="just">
              <a:lnSpc>
                <a:spcPct val="150000"/>
              </a:lnSpc>
            </a:pPr>
            <a:r>
              <a:rPr lang="en-US" altLang="zh-CN" dirty="0" smtClean="0">
                <a:solidFill>
                  <a:srgbClr val="FF0000"/>
                </a:solidFill>
                <a:latin typeface="黑体" panose="02010609060101010101" pitchFamily="49" charset="-122"/>
                <a:ea typeface="黑体" panose="02010609060101010101" pitchFamily="49" charset="-122"/>
              </a:rPr>
              <a:t>    </a:t>
            </a:r>
            <a:r>
              <a:rPr lang="en-US" altLang="zh-CN" sz="2000" dirty="0" smtClean="0">
                <a:solidFill>
                  <a:srgbClr val="FF0000"/>
                </a:solidFill>
                <a:latin typeface="黑体" panose="02010609060101010101" pitchFamily="49" charset="-122"/>
                <a:ea typeface="黑体" panose="02010609060101010101" pitchFamily="49" charset="-122"/>
              </a:rPr>
              <a:t>3</a:t>
            </a:r>
            <a:r>
              <a:rPr lang="zh-CN" altLang="en-US" sz="2000" dirty="0">
                <a:solidFill>
                  <a:srgbClr val="FF0000"/>
                </a:solidFill>
                <a:latin typeface="黑体" panose="02010609060101010101" pitchFamily="49" charset="-122"/>
                <a:ea typeface="黑体" panose="02010609060101010101" pitchFamily="49" charset="-122"/>
              </a:rPr>
              <a:t>．个案调查法</a:t>
            </a:r>
          </a:p>
          <a:p>
            <a:pPr algn="just">
              <a:lnSpc>
                <a:spcPct val="125000"/>
              </a:lnSpc>
            </a:pPr>
            <a:r>
              <a:rPr lang="zh-CN" altLang="en-US" dirty="0" smtClean="0">
                <a:solidFill>
                  <a:prstClr val="black"/>
                </a:solidFill>
                <a:latin typeface="黑体" panose="02010609060101010101" pitchFamily="49" charset="-122"/>
                <a:ea typeface="黑体" panose="02010609060101010101" pitchFamily="49" charset="-122"/>
              </a:rPr>
              <a:t>    </a:t>
            </a:r>
            <a:r>
              <a:rPr lang="zh-CN" altLang="en-US" dirty="0">
                <a:solidFill>
                  <a:prstClr val="black"/>
                </a:solidFill>
                <a:latin typeface="黑体" panose="02010609060101010101" pitchFamily="49" charset="-122"/>
                <a:ea typeface="黑体" panose="02010609060101010101" pitchFamily="49" charset="-122"/>
              </a:rPr>
              <a:t>个案调查法是对某个特定的社会单位（包括社会现象、个人、家庭、群体、事件）进行深入细致的调查，收集与之有关的一切资料，描述、分析其产生与发展的过程及其内外因素之间的相互关系，再同其他类似的个案相比较而得出结论的一种调查方法。</a:t>
            </a:r>
          </a:p>
          <a:p>
            <a:pPr>
              <a:lnSpc>
                <a:spcPct val="150000"/>
              </a:lnSpc>
            </a:pPr>
            <a:endParaRPr lang="en-US" altLang="zh-CN" sz="2000" dirty="0">
              <a:solidFill>
                <a:prstClr val="black"/>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lvl="0"/>
            <a:r>
              <a:rPr lang="zh-CN" altLang="en-US" sz="2800" b="1" dirty="0">
                <a:solidFill>
                  <a:schemeClr val="bg1"/>
                </a:solidFill>
                <a:latin typeface="黑体" panose="02010609060101010101" pitchFamily="49" charset="-122"/>
                <a:ea typeface="黑体" panose="02010609060101010101" pitchFamily="49" charset="-122"/>
              </a:rPr>
              <a:t> </a:t>
            </a:r>
            <a:r>
              <a:rPr lang="zh-CN" altLang="en-US" sz="2800" b="1" dirty="0" smtClean="0">
                <a:solidFill>
                  <a:schemeClr val="bg1"/>
                </a:solidFill>
                <a:latin typeface="黑体" panose="02010609060101010101" pitchFamily="49" charset="-122"/>
                <a:ea typeface="黑体" panose="02010609060101010101" pitchFamily="49" charset="-122"/>
              </a:rPr>
              <a:t> </a:t>
            </a:r>
            <a:endParaRPr lang="zh-CN" altLang="en-US" sz="2800" b="1" dirty="0">
              <a:solidFill>
                <a:schemeClr val="bg1"/>
              </a:solidFill>
              <a:latin typeface="黑体" panose="02010609060101010101" pitchFamily="49" charset="-122"/>
              <a:ea typeface="黑体" panose="02010609060101010101" pitchFamily="49"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277381184"/>
              </p:ext>
            </p:extLst>
          </p:nvPr>
        </p:nvGraphicFramePr>
        <p:xfrm>
          <a:off x="508079" y="841276"/>
          <a:ext cx="8024361" cy="4177463"/>
        </p:xfrm>
        <a:graphic>
          <a:graphicData uri="http://schemas.openxmlformats.org/drawingml/2006/table">
            <a:tbl>
              <a:tblPr/>
              <a:tblGrid>
                <a:gridCol w="2623761"/>
                <a:gridCol w="5400600"/>
              </a:tblGrid>
              <a:tr h="279140">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pPr>
                      <a:r>
                        <a:rPr kumimoji="0" lang="en-US" altLang="zh-CN"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5</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月中旬</a:t>
                      </a:r>
                    </a:p>
                  </a:txBody>
                  <a:tcPr marT="52473" marB="52473" horzOverflow="overflow">
                    <a:lnL w="28575"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部署协调</a:t>
                      </a:r>
                    </a:p>
                  </a:txBody>
                  <a:tcPr marT="52473" marB="52473" horzOverflow="overflow">
                    <a:lnL w="12700" cap="flat" cmpd="sng" algn="ctr">
                      <a:solidFill>
                        <a:srgbClr val="000066"/>
                      </a:solidFill>
                      <a:prstDash val="solid"/>
                      <a:round/>
                      <a:headEnd type="none" w="med" len="med"/>
                      <a:tailEnd type="none" w="med" len="med"/>
                    </a:lnL>
                    <a:lnR w="28575"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r h="473247">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pPr>
                      <a:r>
                        <a:rPr kumimoji="0" lang="en-US" altLang="zh-CN"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5</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月下旬（</a:t>
                      </a:r>
                      <a:r>
                        <a:rPr kumimoji="0" lang="en-US" altLang="zh-CN"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14</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周）</a:t>
                      </a:r>
                    </a:p>
                  </a:txBody>
                  <a:tcPr marT="52473" marB="52473" horzOverflow="overflow">
                    <a:lnL w="28575"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网络课堂授课</a:t>
                      </a:r>
                    </a:p>
                  </a:txBody>
                  <a:tcPr marT="52473" marB="52473" horzOverflow="overflow">
                    <a:lnL w="12700" cap="flat" cmpd="sng" algn="ctr">
                      <a:solidFill>
                        <a:srgbClr val="000066"/>
                      </a:solidFill>
                      <a:prstDash val="solid"/>
                      <a:round/>
                      <a:headEnd type="none" w="med" len="med"/>
                      <a:tailEnd type="none" w="med" len="med"/>
                    </a:lnL>
                    <a:lnR w="28575"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r h="543757">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6</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月上旬</a:t>
                      </a:r>
                    </a:p>
                  </a:txBody>
                  <a:tcPr marT="52473" marB="52473" horzOverflow="overflow">
                    <a:lnL w="28575"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学生组团、完成“</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选题论证表</a:t>
                      </a: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”与“</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调查问卷</a:t>
                      </a: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”设计、团队任务分工</a:t>
                      </a:r>
                    </a:p>
                  </a:txBody>
                  <a:tcPr marT="52473" marB="52473" horzOverflow="overflow">
                    <a:lnL w="12700" cap="flat" cmpd="sng" algn="ctr">
                      <a:solidFill>
                        <a:srgbClr val="000066"/>
                      </a:solidFill>
                      <a:prstDash val="solid"/>
                      <a:round/>
                      <a:headEnd type="none" w="med" len="med"/>
                      <a:tailEnd type="none" w="med" len="med"/>
                    </a:lnL>
                    <a:lnR w="28575"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r h="504056">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暑假</a:t>
                      </a:r>
                    </a:p>
                  </a:txBody>
                  <a:tcPr marT="52473" marB="52473" horzOverflow="overflow">
                    <a:lnL w="28575"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实地调查、教师指导、撰写报告</a:t>
                      </a:r>
                    </a:p>
                  </a:txBody>
                  <a:tcPr marT="52473" marB="52473" horzOverflow="overflow">
                    <a:lnL w="12700" cap="flat" cmpd="sng" algn="ctr">
                      <a:solidFill>
                        <a:srgbClr val="000066"/>
                      </a:solidFill>
                      <a:prstDash val="solid"/>
                      <a:round/>
                      <a:headEnd type="none" w="med" len="med"/>
                      <a:tailEnd type="none" w="med" len="med"/>
                    </a:lnL>
                    <a:lnR w="28575"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r h="473247">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秋季开学第一周</a:t>
                      </a:r>
                    </a:p>
                  </a:txBody>
                  <a:tcPr marT="52473" marB="52473" horzOverflow="overflow">
                    <a:lnL w="28575"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defRPr/>
                      </a:pP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提交报告、教师评阅并提出修改意见</a:t>
                      </a:r>
                    </a:p>
                  </a:txBody>
                  <a:tcPr marT="52473" marB="52473" horzOverflow="overflow">
                    <a:lnL w="12700" cap="flat" cmpd="sng" algn="ctr">
                      <a:solidFill>
                        <a:srgbClr val="000066"/>
                      </a:solidFill>
                      <a:prstDash val="solid"/>
                      <a:round/>
                      <a:headEnd type="none" w="med" len="med"/>
                      <a:tailEnd type="none" w="med" len="med"/>
                    </a:lnL>
                    <a:lnR w="28575"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r h="4732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en-US" altLang="zh-CN"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9</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月</a:t>
                      </a:r>
                      <a:r>
                        <a:rPr kumimoji="0" lang="en-US" altLang="zh-CN"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—10</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月</a:t>
                      </a:r>
                    </a:p>
                  </a:txBody>
                  <a:tcPr marT="52473" marB="52473" horzOverflow="overflow">
                    <a:lnL w="28575"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defRPr/>
                      </a:pP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初评、复审</a:t>
                      </a:r>
                    </a:p>
                  </a:txBody>
                  <a:tcPr marT="52473" marB="52473" horzOverflow="overflow">
                    <a:lnL w="12700" cap="flat" cmpd="sng" algn="ctr">
                      <a:solidFill>
                        <a:srgbClr val="000066"/>
                      </a:solidFill>
                      <a:prstDash val="solid"/>
                      <a:round/>
                      <a:headEnd type="none" w="med" len="med"/>
                      <a:tailEnd type="none" w="med" len="med"/>
                    </a:lnL>
                    <a:lnR w="28575"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r h="473247">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en-US" altLang="zh-CN"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11</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月</a:t>
                      </a:r>
                      <a:endParaRPr kumimoji="0" lang="en-US" altLang="zh-CN"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endParaRPr>
                    </a:p>
                  </a:txBody>
                  <a:tcPr marT="52473" marB="52473"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buClr>
                          <a:schemeClr val="hlink"/>
                        </a:buClr>
                        <a:buFont typeface="Wingdings" panose="05000000000000000000" pitchFamily="2" charset="2"/>
                        <a:defRPr sz="2400" b="1" kern="1200">
                          <a:solidFill>
                            <a:schemeClr val="tx1"/>
                          </a:solidFill>
                          <a:latin typeface="微软雅黑" panose="020B0503020204020204" pitchFamily="34" charset="-122"/>
                          <a:ea typeface="微软雅黑" panose="020B0503020204020204" pitchFamily="34" charset="-122"/>
                        </a:defRPr>
                      </a:lvl1pPr>
                      <a:lvl2pPr marL="742950" indent="-285750" algn="l" defTabSz="914400" rtl="0" eaLnBrk="1" latinLnBrk="0" hangingPunct="1">
                        <a:spcBef>
                          <a:spcPct val="20000"/>
                        </a:spcBef>
                        <a:buClr>
                          <a:schemeClr val="accent1"/>
                        </a:buClr>
                        <a:buFont typeface="Wingdings" panose="05000000000000000000" pitchFamily="2" charset="2"/>
                        <a:defRPr sz="2000" b="1" kern="1200">
                          <a:solidFill>
                            <a:schemeClr val="tx1"/>
                          </a:solidFill>
                          <a:latin typeface="微软雅黑" panose="020B0503020204020204" pitchFamily="34" charset="-122"/>
                          <a:ea typeface="微软雅黑" panose="020B0503020204020204" pitchFamily="34" charset="-122"/>
                        </a:defRPr>
                      </a:lvl2pPr>
                      <a:lvl3pPr marL="1143000" indent="-228600" algn="l" defTabSz="914400" rtl="0" eaLnBrk="1" latinLnBrk="0" hangingPunct="1">
                        <a:spcBef>
                          <a:spcPct val="20000"/>
                        </a:spcBef>
                        <a:buClr>
                          <a:schemeClr val="tx1"/>
                        </a:buClr>
                        <a:defRPr sz="2000" b="1" kern="1200">
                          <a:solidFill>
                            <a:schemeClr val="tx1"/>
                          </a:solidFill>
                          <a:latin typeface="微软雅黑" panose="020B0503020204020204" pitchFamily="34" charset="-122"/>
                          <a:ea typeface="微软雅黑" panose="020B0503020204020204" pitchFamily="34" charset="-122"/>
                        </a:defRPr>
                      </a:lvl3pPr>
                      <a:lvl4pPr marL="16002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4pPr>
                      <a:lvl5pPr marL="2057400" indent="-228600" algn="l" defTabSz="914400" rtl="0" eaLnBrk="1" latinLnBrk="0" hangingPunct="1">
                        <a:spcBef>
                          <a:spcPct val="20000"/>
                        </a:spcBef>
                        <a:defRPr sz="1800" b="1" kern="1200">
                          <a:solidFill>
                            <a:schemeClr val="tx1"/>
                          </a:solidFill>
                          <a:latin typeface="微软雅黑" panose="020B0503020204020204" pitchFamily="34" charset="-122"/>
                          <a:ea typeface="微软雅黑" panose="020B0503020204020204" pitchFamily="34" charset="-122"/>
                        </a:defRPr>
                      </a:lvl5pPr>
                      <a:lvl6pPr marL="25146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6pPr>
                      <a:lvl7pPr marL="29718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7pPr>
                      <a:lvl8pPr marL="34290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8pPr>
                      <a:lvl9pPr marL="3886200" indent="-228600" algn="l" defTabSz="914400" rtl="0" eaLnBrk="0" fontAlgn="base" latinLnBrk="0" hangingPunct="0">
                        <a:spcBef>
                          <a:spcPct val="20000"/>
                        </a:spcBef>
                        <a:spcAft>
                          <a:spcPct val="0"/>
                        </a:spcAft>
                        <a:defRPr sz="1800" b="1" kern="1200">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报告</a:t>
                      </a: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答辩 </a:t>
                      </a:r>
                      <a:endParaRPr kumimoji="0" lang="en-US" altLang="zh-CN"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endParaRPr>
                    </a:p>
                  </a:txBody>
                  <a:tcPr marT="52473" marB="52473" horzOverflow="overflow">
                    <a:lnL w="12700" cap="flat" cmpd="sng" algn="ctr">
                      <a:solidFill>
                        <a:srgbClr val="000066"/>
                      </a:solidFill>
                      <a:prstDash val="solid"/>
                      <a:round/>
                      <a:headEnd type="none" w="med" len="med"/>
                      <a:tailEnd type="none" w="med" len="med"/>
                    </a:lnL>
                    <a:lnR w="28575"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r h="473247">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pPr>
                      <a:r>
                        <a:rPr kumimoji="0" lang="zh-CN" altLang="en-US" sz="24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学期结束前</a:t>
                      </a:r>
                    </a:p>
                  </a:txBody>
                  <a:tcPr marT="52473" marB="52473" horzOverflow="overflow">
                    <a:lnL w="12700" cap="flat" cmpd="sng" algn="ctr">
                      <a:solidFill>
                        <a:srgbClr val="000066"/>
                      </a:solidFill>
                      <a:prstDash val="solid"/>
                      <a:round/>
                      <a:headEnd type="none" w="med" len="med"/>
                      <a:tailEnd type="none" w="med" len="med"/>
                    </a:lnL>
                    <a:lnR w="12700"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教师登录成绩</a:t>
                      </a:r>
                    </a:p>
                  </a:txBody>
                  <a:tcPr marT="52473" marB="52473" horzOverflow="overflow">
                    <a:lnL w="12700" cap="flat" cmpd="sng" algn="ctr">
                      <a:solidFill>
                        <a:srgbClr val="000066"/>
                      </a:solidFill>
                      <a:prstDash val="solid"/>
                      <a:round/>
                      <a:headEnd type="none" w="med" len="med"/>
                      <a:tailEnd type="none" w="med" len="med"/>
                    </a:lnL>
                    <a:lnR w="28575" cap="flat" cmpd="sng" algn="ctr">
                      <a:solidFill>
                        <a:srgbClr val="000066"/>
                      </a:solidFill>
                      <a:prstDash val="solid"/>
                      <a:round/>
                      <a:headEnd type="none" w="med" len="med"/>
                      <a:tailEnd type="none" w="med" len="med"/>
                    </a:lnR>
                    <a:lnT w="12700" cap="flat" cmpd="sng" algn="ctr">
                      <a:solidFill>
                        <a:srgbClr val="000066"/>
                      </a:solidFill>
                      <a:prstDash val="solid"/>
                      <a:round/>
                      <a:headEnd type="none" w="med" len="med"/>
                      <a:tailEnd type="none" w="med" len="med"/>
                    </a:lnT>
                    <a:lnB w="12700" cap="flat" cmpd="sng" algn="ctr">
                      <a:solidFill>
                        <a:srgbClr val="000066"/>
                      </a:solidFill>
                      <a:prstDash val="solid"/>
                      <a:round/>
                      <a:headEnd type="none" w="med" len="med"/>
                      <a:tailEnd type="none" w="med" len="med"/>
                    </a:lnB>
                    <a:lnTlToBr>
                      <a:noFill/>
                    </a:lnTlToBr>
                    <a:lnBlToTr>
                      <a:noFill/>
                    </a:lnBlToTr>
                    <a:noFill/>
                  </a:tcPr>
                </a:tc>
              </a:tr>
            </a:tbl>
          </a:graphicData>
        </a:graphic>
      </p:graphicFrame>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7" name="文本框 32"/>
          <p:cNvSpPr txBox="1"/>
          <p:nvPr/>
        </p:nvSpPr>
        <p:spPr>
          <a:xfrm>
            <a:off x="642769" y="72453"/>
            <a:ext cx="5481806" cy="46166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社会实践工作流程</a:t>
            </a:r>
          </a:p>
        </p:txBody>
      </p:sp>
      <p:pic>
        <p:nvPicPr>
          <p:cNvPr id="9"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41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505" y="985292"/>
            <a:ext cx="8784976" cy="3508653"/>
          </a:xfrm>
          <a:prstGeom prst="rect">
            <a:avLst/>
          </a:prstGeom>
          <a:noFill/>
        </p:spPr>
        <p:txBody>
          <a:bodyPr wrap="square" rtlCol="0">
            <a:spAutoFit/>
          </a:bodyPr>
          <a:lstStyle/>
          <a:p>
            <a:pPr>
              <a:lnSpc>
                <a:spcPct val="150000"/>
              </a:lnSpc>
            </a:pPr>
            <a:r>
              <a:rPr lang="en-US" altLang="zh-CN" sz="2000" dirty="0" smtClean="0">
                <a:solidFill>
                  <a:srgbClr val="FF0000"/>
                </a:solidFill>
                <a:latin typeface="黑体" panose="02010609060101010101" pitchFamily="49" charset="-122"/>
                <a:ea typeface="黑体" panose="02010609060101010101" pitchFamily="49" charset="-122"/>
              </a:rPr>
              <a:t>    </a:t>
            </a:r>
            <a:r>
              <a:rPr lang="en-US" altLang="zh-CN" sz="2400" dirty="0" smtClean="0">
                <a:solidFill>
                  <a:srgbClr val="FF0000"/>
                </a:solidFill>
                <a:latin typeface="黑体" panose="02010609060101010101" pitchFamily="49" charset="-122"/>
                <a:ea typeface="黑体" panose="02010609060101010101" pitchFamily="49" charset="-122"/>
              </a:rPr>
              <a:t>4</a:t>
            </a:r>
            <a:r>
              <a:rPr lang="zh-CN" altLang="en-US" sz="2400" dirty="0">
                <a:solidFill>
                  <a:srgbClr val="FF0000"/>
                </a:solidFill>
                <a:latin typeface="黑体" panose="02010609060101010101" pitchFamily="49" charset="-122"/>
                <a:ea typeface="黑体" panose="02010609060101010101" pitchFamily="49" charset="-122"/>
              </a:rPr>
              <a:t>．典型调查法</a:t>
            </a:r>
          </a:p>
          <a:p>
            <a:pPr>
              <a:lnSpc>
                <a:spcPct val="150000"/>
              </a:lnSpc>
            </a:pPr>
            <a:r>
              <a:rPr lang="zh-CN" altLang="en-US" sz="2000" dirty="0" smtClean="0">
                <a:solidFill>
                  <a:prstClr val="black"/>
                </a:solidFill>
                <a:latin typeface="黑体" panose="02010609060101010101" pitchFamily="49" charset="-122"/>
                <a:ea typeface="黑体" panose="02010609060101010101" pitchFamily="49" charset="-122"/>
              </a:rPr>
              <a:t>    典型</a:t>
            </a:r>
            <a:r>
              <a:rPr lang="zh-CN" altLang="en-US" sz="2000" dirty="0">
                <a:solidFill>
                  <a:prstClr val="black"/>
                </a:solidFill>
                <a:latin typeface="黑体" panose="02010609060101010101" pitchFamily="49" charset="-122"/>
                <a:ea typeface="黑体" panose="02010609060101010101" pitchFamily="49" charset="-122"/>
              </a:rPr>
              <a:t>调查法是在对所要研究的对象有了初步了解的基础上，有计划、有目的地选择若干有代表性的典型单位（指所要研究调查的单位）进行周密系统地调查的方式。它与个案调查法的主要区别是，在一定程度上有推论的意义，即可由“点”而知“面”上的情况</a:t>
            </a:r>
            <a:r>
              <a:rPr lang="zh-CN" altLang="en-US" sz="2000" dirty="0" smtClean="0">
                <a:solidFill>
                  <a:prstClr val="black"/>
                </a:solidFill>
                <a:latin typeface="黑体" panose="02010609060101010101" pitchFamily="49" charset="-122"/>
                <a:ea typeface="黑体" panose="02010609060101010101" pitchFamily="49" charset="-122"/>
              </a:rPr>
              <a:t>。</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pPr>
            <a:r>
              <a:rPr lang="en-US" altLang="zh-CN" sz="2000" dirty="0" smtClean="0">
                <a:solidFill>
                  <a:srgbClr val="FF0000"/>
                </a:solidFill>
                <a:latin typeface="黑体" panose="02010609060101010101" pitchFamily="49" charset="-122"/>
                <a:ea typeface="黑体" panose="02010609060101010101" pitchFamily="49" charset="-122"/>
              </a:rPr>
              <a:t>    </a:t>
            </a:r>
            <a:r>
              <a:rPr lang="en-US" altLang="zh-CN" sz="2400" dirty="0" smtClean="0">
                <a:solidFill>
                  <a:srgbClr val="FF0000"/>
                </a:solidFill>
                <a:latin typeface="黑体" panose="02010609060101010101" pitchFamily="49" charset="-122"/>
                <a:ea typeface="黑体" panose="02010609060101010101" pitchFamily="49" charset="-122"/>
              </a:rPr>
              <a:t>5</a:t>
            </a:r>
            <a:r>
              <a:rPr lang="zh-CN" altLang="en-US" sz="2400" dirty="0">
                <a:solidFill>
                  <a:srgbClr val="FF0000"/>
                </a:solidFill>
                <a:latin typeface="黑体" panose="02010609060101010101" pitchFamily="49" charset="-122"/>
                <a:ea typeface="黑体" panose="02010609060101010101" pitchFamily="49" charset="-122"/>
              </a:rPr>
              <a:t>．访谈法</a:t>
            </a:r>
          </a:p>
          <a:p>
            <a:pPr>
              <a:lnSpc>
                <a:spcPct val="150000"/>
              </a:lnSpc>
            </a:pPr>
            <a:r>
              <a:rPr lang="zh-CN" altLang="en-US" sz="2000" dirty="0" smtClean="0">
                <a:solidFill>
                  <a:prstClr val="black"/>
                </a:solidFill>
                <a:latin typeface="黑体" panose="02010609060101010101" pitchFamily="49" charset="-122"/>
                <a:ea typeface="黑体" panose="02010609060101010101" pitchFamily="49" charset="-122"/>
              </a:rPr>
              <a:t>    访谈法</a:t>
            </a:r>
            <a:r>
              <a:rPr lang="zh-CN" altLang="en-US" sz="2000" dirty="0">
                <a:solidFill>
                  <a:prstClr val="black"/>
                </a:solidFill>
                <a:latin typeface="黑体" panose="02010609060101010101" pitchFamily="49" charset="-122"/>
                <a:ea typeface="黑体" panose="02010609060101010101" pitchFamily="49" charset="-122"/>
              </a:rPr>
              <a:t>是指调查者与被调查者通过有目的的谈话、交谈收集资料的方法。 </a:t>
            </a: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599584"/>
            <a:ext cx="8208912" cy="4478149"/>
          </a:xfrm>
          <a:prstGeom prst="rect">
            <a:avLst/>
          </a:prstGeom>
          <a:noFill/>
        </p:spPr>
        <p:txBody>
          <a:bodyPr wrap="square" rtlCol="0">
            <a:spAutoFit/>
          </a:bodyPr>
          <a:lstStyle/>
          <a:p>
            <a:pPr>
              <a:lnSpc>
                <a:spcPct val="150000"/>
              </a:lnSpc>
            </a:pPr>
            <a:r>
              <a:rPr lang="en-US" altLang="zh-CN" sz="2000" dirty="0" smtClean="0">
                <a:solidFill>
                  <a:srgbClr val="FF0000"/>
                </a:solidFill>
                <a:latin typeface="黑体" panose="02010609060101010101" pitchFamily="49" charset="-122"/>
                <a:ea typeface="黑体" panose="02010609060101010101" pitchFamily="49" charset="-122"/>
              </a:rPr>
              <a:t>    6</a:t>
            </a:r>
            <a:r>
              <a:rPr lang="zh-CN" altLang="en-US" sz="2000" dirty="0">
                <a:solidFill>
                  <a:srgbClr val="FF0000"/>
                </a:solidFill>
                <a:latin typeface="黑体" panose="02010609060101010101" pitchFamily="49" charset="-122"/>
                <a:ea typeface="黑体" panose="02010609060101010101" pitchFamily="49" charset="-122"/>
              </a:rPr>
              <a:t>．抽样调查法</a:t>
            </a:r>
          </a:p>
          <a:p>
            <a:pPr>
              <a:lnSpc>
                <a:spcPct val="125000"/>
              </a:lnSpc>
            </a:pPr>
            <a:r>
              <a:rPr lang="zh-CN" altLang="en-US" sz="2000" dirty="0" smtClean="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抽样调查是社会调查中最常用的非全面调查的方法，它是按照随机原则，从全部研究对象（研究总体）中抽取一部分单位作为样本进行调查分析，并企图用样本资料</a:t>
            </a:r>
            <a:r>
              <a:rPr lang="en-US" altLang="zh-CN" sz="2000" dirty="0">
                <a:solidFill>
                  <a:prstClr val="black"/>
                </a:solidFill>
                <a:latin typeface="黑体" panose="02010609060101010101" pitchFamily="49" charset="-122"/>
                <a:ea typeface="黑体" panose="02010609060101010101" pitchFamily="49" charset="-122"/>
              </a:rPr>
              <a:t>/</a:t>
            </a:r>
            <a:r>
              <a:rPr lang="zh-CN" altLang="en-US" sz="2000" dirty="0">
                <a:solidFill>
                  <a:prstClr val="black"/>
                </a:solidFill>
                <a:latin typeface="黑体" panose="02010609060101010101" pitchFamily="49" charset="-122"/>
                <a:ea typeface="黑体" panose="02010609060101010101" pitchFamily="49" charset="-122"/>
              </a:rPr>
              <a:t>状况来说明、认识或代表被研究对象总体情况的一种调查研究方法。</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pPr>
            <a:r>
              <a:rPr lang="en-US" altLang="zh-CN" sz="2000" dirty="0" smtClean="0">
                <a:solidFill>
                  <a:srgbClr val="FF0000"/>
                </a:solidFill>
                <a:latin typeface="黑体" panose="02010609060101010101" pitchFamily="49" charset="-122"/>
                <a:ea typeface="黑体" panose="02010609060101010101" pitchFamily="49" charset="-122"/>
              </a:rPr>
              <a:t>    7</a:t>
            </a:r>
            <a:r>
              <a:rPr lang="zh-CN" altLang="en-US" sz="2000" dirty="0">
                <a:solidFill>
                  <a:srgbClr val="FF0000"/>
                </a:solidFill>
                <a:latin typeface="黑体" panose="02010609060101010101" pitchFamily="49" charset="-122"/>
                <a:ea typeface="黑体" panose="02010609060101010101" pitchFamily="49" charset="-122"/>
              </a:rPr>
              <a:t>．问卷法</a:t>
            </a:r>
          </a:p>
          <a:p>
            <a:pPr>
              <a:lnSpc>
                <a:spcPct val="125000"/>
              </a:lnSpc>
            </a:pPr>
            <a:r>
              <a:rPr lang="zh-CN" altLang="en-US" sz="2000" dirty="0" smtClean="0">
                <a:solidFill>
                  <a:prstClr val="black"/>
                </a:solidFill>
                <a:latin typeface="黑体" panose="02010609060101010101" pitchFamily="49" charset="-122"/>
                <a:ea typeface="黑体" panose="02010609060101010101" pitchFamily="49" charset="-122"/>
              </a:rPr>
              <a:t>    </a:t>
            </a:r>
            <a:r>
              <a:rPr lang="zh-CN" altLang="en-US" sz="2000" dirty="0">
                <a:solidFill>
                  <a:prstClr val="black"/>
                </a:solidFill>
                <a:latin typeface="黑体" panose="02010609060101010101" pitchFamily="49" charset="-122"/>
                <a:ea typeface="黑体" panose="02010609060101010101" pitchFamily="49" charset="-122"/>
              </a:rPr>
              <a:t>问卷法是一种被广泛应用的调查方法，指调查者根据研究的问题和方案，通过设计一套要求被调查者回答的问题来收集资料的方法。</a:t>
            </a:r>
          </a:p>
          <a:p>
            <a:pPr>
              <a:lnSpc>
                <a:spcPct val="125000"/>
              </a:lnSpc>
            </a:pPr>
            <a:r>
              <a:rPr lang="zh-CN" altLang="en-US" sz="2000" dirty="0" smtClean="0">
                <a:solidFill>
                  <a:prstClr val="black"/>
                </a:solidFill>
                <a:latin typeface="黑体" panose="02010609060101010101" pitchFamily="49" charset="-122"/>
                <a:ea typeface="黑体" panose="02010609060101010101" pitchFamily="49" charset="-122"/>
              </a:rPr>
              <a:t>    </a:t>
            </a:r>
            <a:r>
              <a:rPr lang="zh-CN" altLang="en-US" sz="2000" dirty="0">
                <a:solidFill>
                  <a:srgbClr val="FF0000"/>
                </a:solidFill>
                <a:latin typeface="黑体" panose="02010609060101010101" pitchFamily="49" charset="-122"/>
                <a:ea typeface="黑体" panose="02010609060101010101" pitchFamily="49" charset="-122"/>
              </a:rPr>
              <a:t>开放式问卷：</a:t>
            </a:r>
            <a:r>
              <a:rPr lang="zh-CN" altLang="en-US" sz="2000" dirty="0">
                <a:solidFill>
                  <a:prstClr val="black"/>
                </a:solidFill>
                <a:latin typeface="黑体" panose="02010609060101010101" pitchFamily="49" charset="-122"/>
                <a:ea typeface="黑体" panose="02010609060101010101" pitchFamily="49" charset="-122"/>
              </a:rPr>
              <a:t>在问卷中</a:t>
            </a:r>
            <a:r>
              <a:rPr lang="zh-CN" altLang="en-US" sz="2000" dirty="0">
                <a:solidFill>
                  <a:srgbClr val="FF0000"/>
                </a:solidFill>
                <a:latin typeface="黑体" panose="02010609060101010101" pitchFamily="49" charset="-122"/>
                <a:ea typeface="黑体" panose="02010609060101010101" pitchFamily="49" charset="-122"/>
              </a:rPr>
              <a:t>只列问题，不列</a:t>
            </a:r>
            <a:r>
              <a:rPr lang="zh-CN" altLang="en-US" sz="2000" dirty="0" smtClean="0">
                <a:solidFill>
                  <a:srgbClr val="FF0000"/>
                </a:solidFill>
                <a:latin typeface="黑体" panose="02010609060101010101" pitchFamily="49" charset="-122"/>
                <a:ea typeface="黑体" panose="02010609060101010101" pitchFamily="49" charset="-122"/>
              </a:rPr>
              <a:t>答案，</a:t>
            </a:r>
            <a:r>
              <a:rPr lang="zh-CN" altLang="en-US" sz="2000" dirty="0" smtClean="0">
                <a:solidFill>
                  <a:prstClr val="black"/>
                </a:solidFill>
                <a:latin typeface="黑体" panose="02010609060101010101" pitchFamily="49" charset="-122"/>
                <a:ea typeface="黑体" panose="02010609060101010101" pitchFamily="49" charset="-122"/>
              </a:rPr>
              <a:t>被</a:t>
            </a:r>
            <a:r>
              <a:rPr lang="zh-CN" altLang="en-US" sz="2000" dirty="0">
                <a:solidFill>
                  <a:prstClr val="black"/>
                </a:solidFill>
                <a:latin typeface="黑体" panose="02010609060101010101" pitchFamily="49" charset="-122"/>
                <a:ea typeface="黑体" panose="02010609060101010101" pitchFamily="49" charset="-122"/>
              </a:rPr>
              <a:t>调查者可根据自己的情况对问题自由</a:t>
            </a:r>
            <a:r>
              <a:rPr lang="zh-CN" altLang="en-US" sz="2000" dirty="0" smtClean="0">
                <a:solidFill>
                  <a:prstClr val="black"/>
                </a:solidFill>
                <a:latin typeface="黑体" panose="02010609060101010101" pitchFamily="49" charset="-122"/>
                <a:ea typeface="黑体" panose="02010609060101010101" pitchFamily="49" charset="-122"/>
              </a:rPr>
              <a:t>作答（</a:t>
            </a:r>
            <a:r>
              <a:rPr lang="zh-CN" altLang="en-US" sz="2000" dirty="0" smtClean="0">
                <a:solidFill>
                  <a:srgbClr val="FF0000"/>
                </a:solidFill>
                <a:latin typeface="黑体" panose="02010609060101010101" pitchFamily="49" charset="-122"/>
                <a:ea typeface="黑体" panose="02010609060101010101" pitchFamily="49" charset="-122"/>
              </a:rPr>
              <a:t>尽量少、不要太多</a:t>
            </a:r>
            <a:r>
              <a:rPr lang="zh-CN" altLang="en-US" sz="2000" dirty="0" smtClean="0">
                <a:solidFill>
                  <a:prstClr val="black"/>
                </a:solidFill>
                <a:latin typeface="黑体" panose="02010609060101010101" pitchFamily="49" charset="-122"/>
                <a:ea typeface="黑体" panose="02010609060101010101" pitchFamily="49" charset="-122"/>
              </a:rPr>
              <a:t>）。</a:t>
            </a:r>
            <a:endParaRPr lang="zh-CN" altLang="en-US" sz="2000" dirty="0">
              <a:solidFill>
                <a:prstClr val="black"/>
              </a:solidFill>
              <a:latin typeface="黑体" panose="02010609060101010101" pitchFamily="49" charset="-122"/>
              <a:ea typeface="黑体" panose="02010609060101010101" pitchFamily="49" charset="-122"/>
            </a:endParaRPr>
          </a:p>
          <a:p>
            <a:pPr>
              <a:lnSpc>
                <a:spcPct val="125000"/>
              </a:lnSpc>
            </a:pPr>
            <a:r>
              <a:rPr lang="zh-CN" altLang="en-US" sz="2000" dirty="0">
                <a:solidFill>
                  <a:prstClr val="black"/>
                </a:solidFill>
                <a:latin typeface="黑体" panose="02010609060101010101" pitchFamily="49" charset="-122"/>
                <a:ea typeface="黑体" panose="02010609060101010101" pitchFamily="49" charset="-122"/>
              </a:rPr>
              <a:t>    </a:t>
            </a:r>
            <a:r>
              <a:rPr lang="zh-CN" altLang="en-US" sz="2000" dirty="0">
                <a:solidFill>
                  <a:srgbClr val="FF0000"/>
                </a:solidFill>
                <a:latin typeface="黑体" panose="02010609060101010101" pitchFamily="49" charset="-122"/>
                <a:ea typeface="黑体" panose="02010609060101010101" pitchFamily="49" charset="-122"/>
              </a:rPr>
              <a:t>封闭式问卷：</a:t>
            </a:r>
            <a:r>
              <a:rPr lang="zh-CN" altLang="en-US" sz="2000" dirty="0">
                <a:solidFill>
                  <a:prstClr val="black"/>
                </a:solidFill>
                <a:latin typeface="黑体" panose="02010609060101010101" pitchFamily="49" charset="-122"/>
                <a:ea typeface="黑体" panose="02010609060101010101" pitchFamily="49" charset="-122"/>
              </a:rPr>
              <a:t>既有问题，也有一种或几种答案供选择</a:t>
            </a:r>
            <a:r>
              <a:rPr lang="zh-CN" altLang="en-US" sz="2000" dirty="0" smtClean="0">
                <a:solidFill>
                  <a:prstClr val="black"/>
                </a:solidFill>
                <a:latin typeface="黑体" panose="02010609060101010101" pitchFamily="49" charset="-122"/>
                <a:ea typeface="黑体" panose="02010609060101010101" pitchFamily="49" charset="-122"/>
              </a:rPr>
              <a:t>。</a:t>
            </a:r>
            <a:endParaRPr lang="zh-CN" altLang="en-US" sz="2000" dirty="0">
              <a:solidFill>
                <a:prstClr val="black"/>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3383" y="913284"/>
            <a:ext cx="8003809" cy="3877985"/>
          </a:xfrm>
          <a:prstGeom prst="rect">
            <a:avLst/>
          </a:prstGeom>
          <a:noFill/>
        </p:spPr>
        <p:txBody>
          <a:bodyPr wrap="square" rtlCol="0">
            <a:spAutoFit/>
          </a:bodyPr>
          <a:lstStyle/>
          <a:p>
            <a:pP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三） 社会研究资料的分析方法</a:t>
            </a:r>
          </a:p>
          <a:p>
            <a:pPr>
              <a:lnSpc>
                <a:spcPct val="150000"/>
              </a:lnSpc>
            </a:pPr>
            <a:r>
              <a:rPr lang="en-US" altLang="zh-CN" sz="2000" dirty="0">
                <a:solidFill>
                  <a:prstClr val="black"/>
                </a:solidFill>
                <a:latin typeface="黑体" panose="02010609060101010101" pitchFamily="49" charset="-122"/>
                <a:ea typeface="黑体" panose="02010609060101010101" pitchFamily="49" charset="-122"/>
              </a:rPr>
              <a:t> </a:t>
            </a:r>
            <a:r>
              <a:rPr lang="en-US" altLang="zh-CN" sz="2000" dirty="0" smtClean="0">
                <a:solidFill>
                  <a:prstClr val="black"/>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调查研究型实践活动在完成调查任务之后，进入研究阶段。这是社会调查的深化、提高阶段，直接影响和决定调查活动是否出成果以及成果质量的高低。</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pPr>
            <a:r>
              <a:rPr lang="zh-CN" altLang="en-US" sz="2000" dirty="0" smtClean="0">
                <a:solidFill>
                  <a:prstClr val="black"/>
                </a:solidFill>
                <a:latin typeface="黑体" panose="02010609060101010101" pitchFamily="49" charset="-122"/>
                <a:ea typeface="黑体" panose="02010609060101010101" pitchFamily="49" charset="-122"/>
              </a:rPr>
              <a:t>    对研究资料进行分析，一般包括资料的整理、定量资料的统计分析、定性资料的加工分析等。</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pPr>
            <a:r>
              <a:rPr lang="en-US" sz="2000" dirty="0" smtClean="0">
                <a:solidFill>
                  <a:srgbClr val="FF0000"/>
                </a:solidFill>
                <a:latin typeface="黑体" panose="02010609060101010101" pitchFamily="49" charset="-122"/>
                <a:ea typeface="黑体" panose="02010609060101010101" pitchFamily="49" charset="-122"/>
              </a:rPr>
              <a:t>   1.</a:t>
            </a:r>
            <a:r>
              <a:rPr lang="zh-CN" altLang="en-US" sz="2000" dirty="0" smtClean="0">
                <a:solidFill>
                  <a:srgbClr val="FF0000"/>
                </a:solidFill>
                <a:latin typeface="黑体" panose="02010609060101010101" pitchFamily="49" charset="-122"/>
                <a:ea typeface="黑体" panose="02010609060101010101" pitchFamily="49" charset="-122"/>
              </a:rPr>
              <a:t>定量资料分析（统计资料、数据资料）：</a:t>
            </a:r>
            <a:r>
              <a:rPr lang="zh-CN" altLang="en-US" sz="2000" dirty="0" smtClean="0">
                <a:solidFill>
                  <a:prstClr val="black"/>
                </a:solidFill>
                <a:latin typeface="黑体" panose="02010609060101010101" pitchFamily="49" charset="-122"/>
                <a:ea typeface="黑体" panose="02010609060101010101" pitchFamily="49" charset="-122"/>
              </a:rPr>
              <a:t>资料的整理和统计</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pPr>
            <a:r>
              <a:rPr lang="en-US" sz="2000" dirty="0" smtClean="0">
                <a:solidFill>
                  <a:srgbClr val="FF0000"/>
                </a:solidFill>
                <a:latin typeface="黑体" panose="02010609060101010101" pitchFamily="49" charset="-122"/>
                <a:ea typeface="黑体" panose="02010609060101010101" pitchFamily="49" charset="-122"/>
              </a:rPr>
              <a:t>   2.</a:t>
            </a:r>
            <a:r>
              <a:rPr lang="zh-CN" altLang="en-US" sz="2000" dirty="0" smtClean="0">
                <a:solidFill>
                  <a:srgbClr val="FF0000"/>
                </a:solidFill>
                <a:latin typeface="黑体" panose="02010609060101010101" pitchFamily="49" charset="-122"/>
                <a:ea typeface="黑体" panose="02010609060101010101" pitchFamily="49" charset="-122"/>
              </a:rPr>
              <a:t>定性资料分析：</a:t>
            </a:r>
            <a:r>
              <a:rPr lang="zh-CN" altLang="en-US" sz="2000" dirty="0" smtClean="0">
                <a:solidFill>
                  <a:prstClr val="black"/>
                </a:solidFill>
                <a:latin typeface="黑体" panose="02010609060101010101" pitchFamily="49" charset="-122"/>
                <a:ea typeface="黑体" panose="02010609060101010101" pitchFamily="49" charset="-122"/>
              </a:rPr>
              <a:t>是对事物的质的分析。</a:t>
            </a:r>
            <a:endParaRPr sz="2000" dirty="0">
              <a:solidFill>
                <a:prstClr val="black"/>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985292"/>
            <a:ext cx="8496944" cy="3677930"/>
          </a:xfrm>
          <a:prstGeom prst="rect">
            <a:avLst/>
          </a:prstGeom>
          <a:noFill/>
        </p:spPr>
        <p:txBody>
          <a:bodyPr wrap="square" rtlCol="0">
            <a:spAutoFit/>
          </a:bodyPr>
          <a:lstStyle/>
          <a:p>
            <a:pP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（一）社会实践的临行准备</a:t>
            </a:r>
            <a:endParaRPr lang="en-US" sz="2400" b="1"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自我调整</a:t>
            </a:r>
            <a:endParaRPr lang="en-US" altLang="zh-CN" sz="2400" dirty="0" smtClean="0">
              <a:latin typeface="黑体" panose="02010609060101010101" pitchFamily="49" charset="-122"/>
              <a:ea typeface="黑体" panose="02010609060101010101" pitchFamily="49" charset="-122"/>
            </a:endParaRPr>
          </a:p>
          <a:p>
            <a:pPr>
              <a:lnSpc>
                <a:spcPct val="125000"/>
              </a:lnSpc>
            </a:pPr>
            <a:r>
              <a:rPr lang="en-US" sz="2000" dirty="0" smtClean="0">
                <a:latin typeface="黑体" panose="02010609060101010101" pitchFamily="49" charset="-122"/>
                <a:ea typeface="黑体" panose="02010609060101010101" pitchFamily="49" charset="-122"/>
              </a:rPr>
              <a:t>   1.1  </a:t>
            </a:r>
            <a:r>
              <a:rPr lang="zh-CN" altLang="en-US" sz="2000" dirty="0" smtClean="0">
                <a:latin typeface="黑体" panose="02010609060101010101" pitchFamily="49" charset="-122"/>
                <a:ea typeface="黑体" panose="02010609060101010101" pitchFamily="49" charset="-122"/>
              </a:rPr>
              <a:t>思想准备：适应环境，解决问题</a:t>
            </a:r>
            <a:endParaRPr lang="en-US" altLang="zh-CN" sz="2000" dirty="0" smtClean="0">
              <a:latin typeface="黑体" panose="02010609060101010101" pitchFamily="49" charset="-122"/>
              <a:ea typeface="黑体" panose="02010609060101010101" pitchFamily="49" charset="-122"/>
            </a:endParaRPr>
          </a:p>
          <a:p>
            <a:pPr>
              <a:lnSpc>
                <a:spcPct val="125000"/>
              </a:lnSpc>
            </a:pPr>
            <a:r>
              <a:rPr lang="en-US" sz="2000" dirty="0" smtClean="0">
                <a:latin typeface="黑体" panose="02010609060101010101" pitchFamily="49" charset="-122"/>
                <a:ea typeface="黑体" panose="02010609060101010101" pitchFamily="49" charset="-122"/>
              </a:rPr>
              <a:t>   </a:t>
            </a:r>
            <a:r>
              <a:rPr lang="en-US" sz="2000" dirty="0">
                <a:latin typeface="黑体" panose="02010609060101010101" pitchFamily="49" charset="-122"/>
                <a:ea typeface="黑体" panose="02010609060101010101" pitchFamily="49" charset="-122"/>
              </a:rPr>
              <a:t>1.2  </a:t>
            </a:r>
            <a:r>
              <a:rPr lang="zh-CN" altLang="en-US" sz="2000" dirty="0">
                <a:latin typeface="黑体" panose="02010609060101010101" pitchFamily="49" charset="-122"/>
                <a:ea typeface="黑体" panose="02010609060101010101" pitchFamily="49" charset="-122"/>
              </a:rPr>
              <a:t>身体调整：</a:t>
            </a:r>
            <a:r>
              <a:rPr lang="zh-CN" altLang="en-US" sz="2000" dirty="0" smtClean="0">
                <a:latin typeface="黑体" panose="02010609060101010101" pitchFamily="49" charset="-122"/>
                <a:ea typeface="黑体" panose="02010609060101010101" pitchFamily="49" charset="-122"/>
              </a:rPr>
              <a:t>作息时间、饮食习惯、身体锻炼</a:t>
            </a:r>
            <a:endParaRPr lang="en-US" altLang="zh-CN" sz="2000" dirty="0" smtClean="0">
              <a:latin typeface="黑体" panose="02010609060101010101" pitchFamily="49" charset="-122"/>
              <a:ea typeface="黑体" panose="02010609060101010101" pitchFamily="49" charset="-122"/>
            </a:endParaRPr>
          </a:p>
          <a:p>
            <a:pPr>
              <a:lnSpc>
                <a:spcPct val="125000"/>
              </a:lnSpc>
            </a:pPr>
            <a:r>
              <a:rPr lang="en-US" sz="2000" dirty="0" smtClean="0">
                <a:latin typeface="黑体" panose="02010609060101010101" pitchFamily="49" charset="-122"/>
                <a:ea typeface="黑体" panose="02010609060101010101" pitchFamily="49" charset="-122"/>
              </a:rPr>
              <a:t>   </a:t>
            </a:r>
            <a:r>
              <a:rPr lang="en-US" sz="2000" dirty="0">
                <a:latin typeface="黑体" panose="02010609060101010101" pitchFamily="49" charset="-122"/>
                <a:ea typeface="黑体" panose="02010609060101010101" pitchFamily="49" charset="-122"/>
              </a:rPr>
              <a:t>1.3  </a:t>
            </a:r>
            <a:r>
              <a:rPr lang="zh-CN" altLang="en-US" sz="2000" dirty="0">
                <a:latin typeface="黑体" panose="02010609060101010101" pitchFamily="49" charset="-122"/>
                <a:ea typeface="黑体" panose="02010609060101010101" pitchFamily="49" charset="-122"/>
              </a:rPr>
              <a:t>团队建设：</a:t>
            </a:r>
            <a:r>
              <a:rPr lang="zh-CN" altLang="en-US" sz="2000" dirty="0" smtClean="0">
                <a:latin typeface="黑体" panose="02010609060101010101" pitchFamily="49" charset="-122"/>
                <a:ea typeface="黑体" panose="02010609060101010101" pitchFamily="49" charset="-122"/>
              </a:rPr>
              <a:t>统一思想、明确分工</a:t>
            </a:r>
            <a:endParaRPr lang="en-US" altLang="zh-CN" sz="2000" dirty="0" smtClean="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物资准备</a:t>
            </a:r>
          </a:p>
          <a:p>
            <a:pPr>
              <a:lnSpc>
                <a:spcPct val="125000"/>
              </a:lnSpc>
            </a:pPr>
            <a:r>
              <a:rPr lang="en-US" altLang="zh-CN" sz="2000" dirty="0" smtClean="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2.1  </a:t>
            </a:r>
            <a:r>
              <a:rPr lang="zh-CN" altLang="en-US" sz="2000" dirty="0">
                <a:latin typeface="黑体" panose="02010609060101010101" pitchFamily="49" charset="-122"/>
                <a:ea typeface="黑体" panose="02010609060101010101" pitchFamily="49" charset="-122"/>
              </a:rPr>
              <a:t>个人必备用品：相关证件、生活用品、联络工具、医药保健品。</a:t>
            </a:r>
          </a:p>
          <a:p>
            <a:pPr>
              <a:lnSpc>
                <a:spcPct val="125000"/>
              </a:lnSpc>
            </a:pPr>
            <a:r>
              <a:rPr lang="en-US" altLang="zh-CN" sz="2000" dirty="0" smtClean="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2.2  </a:t>
            </a:r>
            <a:r>
              <a:rPr lang="zh-CN" altLang="en-US" sz="2000" dirty="0">
                <a:latin typeface="黑体" panose="02010609060101010101" pitchFamily="49" charset="-122"/>
                <a:ea typeface="黑体" panose="02010609060101010101" pitchFamily="49" charset="-122"/>
              </a:rPr>
              <a:t>实践材料：基本实践</a:t>
            </a:r>
            <a:r>
              <a:rPr lang="zh-CN" altLang="en-US" sz="2000" dirty="0">
                <a:solidFill>
                  <a:prstClr val="black"/>
                </a:solidFill>
                <a:latin typeface="黑体" panose="02010609060101010101" pitchFamily="49" charset="-122"/>
                <a:ea typeface="黑体" panose="02010609060101010101" pitchFamily="49" charset="-122"/>
              </a:rPr>
              <a:t>材料、电子记录设备、特色活动材料等</a:t>
            </a:r>
            <a:r>
              <a:rPr lang="zh-CN" altLang="en-US" sz="2000" dirty="0" smtClean="0">
                <a:solidFill>
                  <a:prstClr val="black"/>
                </a:solidFill>
                <a:latin typeface="黑体" panose="02010609060101010101" pitchFamily="49" charset="-122"/>
                <a:ea typeface="黑体" panose="02010609060101010101" pitchFamily="49" charset="-122"/>
              </a:rPr>
              <a:t>。</a:t>
            </a:r>
            <a:endParaRPr lang="en-US" altLang="zh-CN" sz="2000" dirty="0" smtClean="0">
              <a:solidFill>
                <a:prstClr val="black"/>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8" name="文本框 32"/>
          <p:cNvSpPr txBox="1"/>
          <p:nvPr/>
        </p:nvSpPr>
        <p:spPr>
          <a:xfrm>
            <a:off x="467544" y="72453"/>
            <a:ext cx="5657031" cy="461665"/>
          </a:xfrm>
          <a:prstGeom prst="rect">
            <a:avLst/>
          </a:prstGeom>
          <a:noFill/>
        </p:spPr>
        <p:txBody>
          <a:bodyPr wrap="square" rtlCol="0">
            <a:spAutoFit/>
          </a:bodyPr>
          <a:lstStyle/>
          <a:p>
            <a:pPr lvl="0"/>
            <a:r>
              <a:rPr lang="zh-CN" altLang="en-US" sz="2400" b="1" kern="0" dirty="0" smtClean="0">
                <a:solidFill>
                  <a:prstClr val="white"/>
                </a:solidFill>
                <a:latin typeface="微软雅黑" panose="020B0503020204020204" pitchFamily="34" charset="-122"/>
                <a:ea typeface="微软雅黑" panose="020B0503020204020204" pitchFamily="34" charset="-122"/>
              </a:rPr>
              <a:t>六   思</a:t>
            </a:r>
            <a:r>
              <a:rPr lang="zh-CN" altLang="en-US" sz="2400" b="1" kern="0" dirty="0">
                <a:solidFill>
                  <a:prstClr val="white"/>
                </a:solidFill>
                <a:latin typeface="微软雅黑" panose="020B0503020204020204" pitchFamily="34" charset="-122"/>
                <a:ea typeface="微软雅黑" panose="020B0503020204020204" pitchFamily="34" charset="-122"/>
              </a:rPr>
              <a:t>政课社会实践的实施与执行</a:t>
            </a:r>
          </a:p>
        </p:txBody>
      </p:sp>
      <p:pic>
        <p:nvPicPr>
          <p:cNvPr id="9"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06238" y="544625"/>
            <a:ext cx="8291842" cy="4985980"/>
          </a:xfrm>
          <a:prstGeom prst="rect">
            <a:avLst/>
          </a:prstGeom>
          <a:noFill/>
        </p:spPr>
        <p:txBody>
          <a:bodyPr wrap="square" rtlCol="0">
            <a:spAutoFit/>
          </a:bodyPr>
          <a:lstStyle/>
          <a:p>
            <a:pPr>
              <a:lnSpc>
                <a:spcPct val="150000"/>
              </a:lnSpc>
            </a:pPr>
            <a:r>
              <a:rPr lang="zh-CN" altLang="en-US" sz="2400" dirty="0" smtClean="0">
                <a:latin typeface="黑体" panose="02010609060101010101" pitchFamily="49" charset="-122"/>
                <a:ea typeface="黑体" panose="02010609060101010101" pitchFamily="49" charset="-122"/>
              </a:rPr>
              <a:t>（二）社会实践的安全与礼仪</a:t>
            </a:r>
            <a:endParaRPr lang="en-US" altLang="zh-CN" sz="2400" dirty="0" smtClean="0">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en-US" altLang="zh-CN" sz="2400" dirty="0" smtClean="0">
                <a:solidFill>
                  <a:srgbClr val="FF0000"/>
                </a:solidFill>
                <a:latin typeface="黑体" panose="02010609060101010101" pitchFamily="49" charset="-122"/>
                <a:ea typeface="黑体" panose="02010609060101010101" pitchFamily="49" charset="-122"/>
              </a:rPr>
              <a:t>1.</a:t>
            </a:r>
            <a:r>
              <a:rPr lang="zh-CN" altLang="en-US" sz="2400" dirty="0" smtClean="0">
                <a:solidFill>
                  <a:srgbClr val="FF0000"/>
                </a:solidFill>
                <a:latin typeface="黑体" panose="02010609060101010101" pitchFamily="49" charset="-122"/>
                <a:ea typeface="黑体" panose="02010609060101010101" pitchFamily="49" charset="-122"/>
              </a:rPr>
              <a:t>社会实践中的安全防范：</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400" dirty="0" smtClean="0">
                <a:solidFill>
                  <a:srgbClr val="FF0000"/>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交通安全、财务安全、投宿安全、疾病预防、生产安全、交友安全与滋扰防范、野外安全。</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en-US" altLang="zh-CN" sz="2400" dirty="0" smtClean="0">
                <a:solidFill>
                  <a:srgbClr val="FF0000"/>
                </a:solidFill>
                <a:latin typeface="黑体" panose="02010609060101010101" pitchFamily="49" charset="-122"/>
                <a:ea typeface="黑体" panose="02010609060101010101" pitchFamily="49" charset="-122"/>
              </a:rPr>
              <a:t>2.</a:t>
            </a:r>
            <a:r>
              <a:rPr lang="zh-CN" altLang="en-US" sz="2400" dirty="0" smtClean="0">
                <a:solidFill>
                  <a:srgbClr val="FF0000"/>
                </a:solidFill>
                <a:latin typeface="黑体" panose="02010609060101010101" pitchFamily="49" charset="-122"/>
                <a:ea typeface="黑体" panose="02010609060101010101" pitchFamily="49" charset="-122"/>
              </a:rPr>
              <a:t>社会实践中的权益维护：</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400" dirty="0">
                <a:solidFill>
                  <a:srgbClr val="FF0000"/>
                </a:solidFill>
                <a:latin typeface="黑体" panose="02010609060101010101" pitchFamily="49" charset="-122"/>
                <a:ea typeface="黑体" panose="02010609060101010101" pitchFamily="49" charset="-122"/>
              </a:rPr>
              <a:t> </a:t>
            </a:r>
            <a:r>
              <a:rPr lang="en-US" altLang="zh-CN" sz="2400" dirty="0" smtClean="0">
                <a:solidFill>
                  <a:srgbClr val="FF0000"/>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人身权益、劳动权益、名誉维护。</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en-US" altLang="zh-CN" sz="2400" dirty="0" smtClean="0">
                <a:solidFill>
                  <a:srgbClr val="FF0000"/>
                </a:solidFill>
                <a:latin typeface="黑体" panose="02010609060101010101" pitchFamily="49" charset="-122"/>
                <a:ea typeface="黑体" panose="02010609060101010101" pitchFamily="49" charset="-122"/>
              </a:rPr>
              <a:t>3.</a:t>
            </a:r>
            <a:r>
              <a:rPr lang="zh-CN" altLang="en-US" sz="2400" dirty="0" smtClean="0">
                <a:solidFill>
                  <a:srgbClr val="FF0000"/>
                </a:solidFill>
                <a:latin typeface="黑体" panose="02010609060101010101" pitchFamily="49" charset="-122"/>
                <a:ea typeface="黑体" panose="02010609060101010101" pitchFamily="49" charset="-122"/>
              </a:rPr>
              <a:t>社会实践中的礼仪：</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altLang="zh-CN" sz="2400" dirty="0">
                <a:solidFill>
                  <a:srgbClr val="FF0000"/>
                </a:solidFill>
                <a:latin typeface="黑体" panose="02010609060101010101" pitchFamily="49" charset="-122"/>
                <a:ea typeface="黑体" panose="02010609060101010101" pitchFamily="49" charset="-122"/>
              </a:rPr>
              <a:t> </a:t>
            </a:r>
            <a:r>
              <a:rPr lang="en-US" altLang="zh-CN" sz="2400" dirty="0" smtClean="0">
                <a:solidFill>
                  <a:srgbClr val="FF0000"/>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交往准则、举止仪态、会面沟通、习俗禁忌、实践礼节。</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endParaRPr lang="en-US" altLang="zh-CN" sz="2400" dirty="0" smtClean="0">
              <a:solidFill>
                <a:prstClr val="black"/>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6079" y="841276"/>
            <a:ext cx="8291842" cy="3970318"/>
          </a:xfrm>
          <a:prstGeom prst="rect">
            <a:avLst/>
          </a:prstGeom>
          <a:noFill/>
        </p:spPr>
        <p:txBody>
          <a:bodyPr wrap="square" rtlCol="0">
            <a:spAutoFit/>
          </a:bodyPr>
          <a:lstStyle/>
          <a:p>
            <a:pPr algn="just">
              <a:lnSpc>
                <a:spcPct val="150000"/>
              </a:lnSpc>
            </a:pPr>
            <a:r>
              <a:rPr lang="zh-CN" altLang="en-US" sz="2400" dirty="0">
                <a:solidFill>
                  <a:srgbClr val="FF0000"/>
                </a:solidFill>
                <a:latin typeface="黑体" panose="02010609060101010101" pitchFamily="49" charset="-122"/>
                <a:ea typeface="黑体" panose="02010609060101010101" pitchFamily="49" charset="-122"/>
              </a:rPr>
              <a:t>注：</a:t>
            </a:r>
            <a:r>
              <a:rPr lang="zh-CN" altLang="en-US" sz="2400" dirty="0">
                <a:solidFill>
                  <a:prstClr val="black"/>
                </a:solidFill>
                <a:latin typeface="黑体" panose="02010609060101010101" pitchFamily="49" charset="-122"/>
                <a:ea typeface="黑体" panose="02010609060101010101" pitchFamily="49" charset="-122"/>
              </a:rPr>
              <a:t>疫情当下，</a:t>
            </a:r>
            <a:r>
              <a:rPr lang="zh-CN" altLang="en-US" sz="2400" dirty="0" smtClean="0">
                <a:solidFill>
                  <a:prstClr val="black"/>
                </a:solidFill>
                <a:latin typeface="黑体" panose="02010609060101010101" pitchFamily="49" charset="-122"/>
                <a:ea typeface="黑体" panose="02010609060101010101" pitchFamily="49" charset="-122"/>
              </a:rPr>
              <a:t>建议同学们</a:t>
            </a:r>
            <a:r>
              <a:rPr lang="zh-CN" altLang="en-US" sz="2400" dirty="0" smtClean="0">
                <a:latin typeface="黑体" panose="02010609060101010101" pitchFamily="49" charset="-122"/>
                <a:ea typeface="黑体" panose="02010609060101010101" pitchFamily="49" charset="-122"/>
              </a:rPr>
              <a:t>全部</a:t>
            </a:r>
            <a:r>
              <a:rPr lang="zh-CN" altLang="en-US" sz="2400" dirty="0">
                <a:solidFill>
                  <a:srgbClr val="FF0000"/>
                </a:solidFill>
                <a:latin typeface="黑体" panose="02010609060101010101" pitchFamily="49" charset="-122"/>
                <a:ea typeface="黑体" panose="02010609060101010101" pitchFamily="49" charset="-122"/>
              </a:rPr>
              <a:t>以线上调研为主</a:t>
            </a:r>
            <a:r>
              <a:rPr lang="zh-CN" altLang="en-US" sz="2400" dirty="0">
                <a:solidFill>
                  <a:prstClr val="black"/>
                </a:solidFill>
                <a:latin typeface="黑体" panose="02010609060101010101" pitchFamily="49" charset="-122"/>
                <a:ea typeface="黑体" panose="02010609060101010101" pitchFamily="49" charset="-122"/>
              </a:rPr>
              <a:t>，线</a:t>
            </a:r>
            <a:r>
              <a:rPr lang="zh-CN" altLang="en-US" sz="2400" dirty="0" smtClean="0">
                <a:solidFill>
                  <a:prstClr val="black"/>
                </a:solidFill>
                <a:latin typeface="黑体" panose="02010609060101010101" pitchFamily="49" charset="-122"/>
                <a:ea typeface="黑体" panose="02010609060101010101" pitchFamily="49" charset="-122"/>
              </a:rPr>
              <a:t>下调研为辅。在</a:t>
            </a:r>
            <a:r>
              <a:rPr lang="zh-CN" altLang="en-US" sz="2400" dirty="0" smtClean="0">
                <a:solidFill>
                  <a:srgbClr val="FF0000"/>
                </a:solidFill>
                <a:latin typeface="黑体" panose="02010609060101010101" pitchFamily="49" charset="-122"/>
                <a:ea typeface="黑体" panose="02010609060101010101" pitchFamily="49" charset="-122"/>
              </a:rPr>
              <a:t>有</a:t>
            </a:r>
            <a:r>
              <a:rPr lang="zh-CN" altLang="en-US" sz="2400" dirty="0">
                <a:solidFill>
                  <a:srgbClr val="FF0000"/>
                </a:solidFill>
                <a:latin typeface="黑体" panose="02010609060101010101" pitchFamily="49" charset="-122"/>
                <a:ea typeface="黑体" panose="02010609060101010101" pitchFamily="49" charset="-122"/>
              </a:rPr>
              <a:t>疫情发生</a:t>
            </a:r>
            <a:r>
              <a:rPr lang="zh-CN" altLang="en-US" sz="2400" dirty="0" smtClean="0">
                <a:solidFill>
                  <a:srgbClr val="FF0000"/>
                </a:solidFill>
                <a:latin typeface="黑体" panose="02010609060101010101" pitchFamily="49" charset="-122"/>
                <a:ea typeface="黑体" panose="02010609060101010101" pitchFamily="49" charset="-122"/>
              </a:rPr>
              <a:t>地区，要严格</a:t>
            </a:r>
            <a:r>
              <a:rPr lang="zh-CN" altLang="en-US" sz="2400" dirty="0">
                <a:solidFill>
                  <a:srgbClr val="FF0000"/>
                </a:solidFill>
                <a:latin typeface="黑体" panose="02010609060101010101" pitchFamily="49" charset="-122"/>
                <a:ea typeface="黑体" panose="02010609060101010101" pitchFamily="49" charset="-122"/>
              </a:rPr>
              <a:t>按照线上</a:t>
            </a:r>
            <a:r>
              <a:rPr lang="zh-CN" altLang="en-US" sz="2400" dirty="0" smtClean="0">
                <a:solidFill>
                  <a:srgbClr val="FF0000"/>
                </a:solidFill>
                <a:latin typeface="黑体" panose="02010609060101010101" pitchFamily="49" charset="-122"/>
                <a:ea typeface="黑体" panose="02010609060101010101" pitchFamily="49" charset="-122"/>
              </a:rPr>
              <a:t>问卷进行</a:t>
            </a:r>
            <a:r>
              <a:rPr lang="zh-CN" altLang="en-US" sz="2400" dirty="0" smtClean="0">
                <a:solidFill>
                  <a:prstClr val="black"/>
                </a:solidFill>
                <a:latin typeface="黑体" panose="02010609060101010101" pitchFamily="49" charset="-122"/>
                <a:ea typeface="黑体" panose="02010609060101010101" pitchFamily="49" charset="-122"/>
              </a:rPr>
              <a:t>调研</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不采取线下</a:t>
            </a:r>
            <a:r>
              <a:rPr lang="zh-CN" altLang="en-US" sz="2400" dirty="0" smtClean="0">
                <a:solidFill>
                  <a:srgbClr val="FF0000"/>
                </a:solidFill>
                <a:latin typeface="黑体" panose="02010609060101010101" pitchFamily="49" charset="-122"/>
                <a:ea typeface="黑体" panose="02010609060101010101" pitchFamily="49" charset="-122"/>
              </a:rPr>
              <a:t>调研方式</a:t>
            </a:r>
            <a:r>
              <a:rPr lang="zh-CN" altLang="en-US" sz="2400" dirty="0" smtClean="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对于要采取线下调研的同学，必须提前和指导教师汇报，在取得</a:t>
            </a:r>
            <a:r>
              <a:rPr lang="zh-CN" altLang="en-US" sz="2400" dirty="0">
                <a:solidFill>
                  <a:srgbClr val="FF0000"/>
                </a:solidFill>
                <a:latin typeface="黑体" panose="02010609060101010101" pitchFamily="49" charset="-122"/>
                <a:ea typeface="黑体" panose="02010609060101010101" pitchFamily="49" charset="-122"/>
              </a:rPr>
              <a:t>指导教师同意</a:t>
            </a:r>
            <a:r>
              <a:rPr lang="zh-CN" altLang="en-US" sz="2400" dirty="0">
                <a:solidFill>
                  <a:prstClr val="black"/>
                </a:solidFill>
                <a:latin typeface="黑体" panose="02010609060101010101" pitchFamily="49" charset="-122"/>
                <a:ea typeface="黑体" panose="02010609060101010101" pitchFamily="49" charset="-122"/>
              </a:rPr>
              <a:t>后方可外出</a:t>
            </a:r>
            <a:r>
              <a:rPr lang="zh-CN" altLang="en-US" sz="2400" dirty="0" smtClean="0">
                <a:solidFill>
                  <a:prstClr val="black"/>
                </a:solidFill>
                <a:latin typeface="黑体" panose="02010609060101010101" pitchFamily="49" charset="-122"/>
                <a:ea typeface="黑体" panose="02010609060101010101" pitchFamily="49" charset="-122"/>
              </a:rPr>
              <a:t>调研。</a:t>
            </a:r>
            <a:endParaRPr lang="en-US" altLang="zh-CN" sz="2400" dirty="0" smtClean="0">
              <a:solidFill>
                <a:prstClr val="black"/>
              </a:solidFill>
              <a:latin typeface="黑体" panose="02010609060101010101" pitchFamily="49" charset="-122"/>
              <a:ea typeface="黑体" panose="02010609060101010101" pitchFamily="49" charset="-122"/>
            </a:endParaRPr>
          </a:p>
          <a:p>
            <a:pPr algn="just">
              <a:lnSpc>
                <a:spcPct val="150000"/>
              </a:lnSpc>
            </a:pPr>
            <a:r>
              <a:rPr lang="zh-CN" altLang="en-US" sz="2400" dirty="0" smtClean="0">
                <a:solidFill>
                  <a:prstClr val="black"/>
                </a:solidFill>
                <a:latin typeface="黑体" panose="02010609060101010101" pitchFamily="49" charset="-122"/>
                <a:ea typeface="黑体" panose="02010609060101010101" pitchFamily="49" charset="-122"/>
              </a:rPr>
              <a:t>    </a:t>
            </a:r>
            <a:r>
              <a:rPr lang="zh-CN" altLang="en-US" sz="2400" dirty="0" smtClean="0">
                <a:solidFill>
                  <a:srgbClr val="FF0000"/>
                </a:solidFill>
                <a:latin typeface="黑体" panose="02010609060101010101" pitchFamily="49" charset="-122"/>
                <a:ea typeface="黑体" panose="02010609060101010101" pitchFamily="49" charset="-122"/>
              </a:rPr>
              <a:t>线</a:t>
            </a:r>
            <a:r>
              <a:rPr lang="zh-CN" altLang="en-US" sz="2400" dirty="0">
                <a:solidFill>
                  <a:srgbClr val="FF0000"/>
                </a:solidFill>
                <a:latin typeface="黑体" panose="02010609060101010101" pitchFamily="49" charset="-122"/>
                <a:ea typeface="黑体" panose="02010609060101010101" pitchFamily="49" charset="-122"/>
              </a:rPr>
              <a:t>下调研</a:t>
            </a:r>
            <a:r>
              <a:rPr lang="zh-CN" altLang="en-US" sz="2400" dirty="0" smtClean="0">
                <a:solidFill>
                  <a:srgbClr val="FF0000"/>
                </a:solidFill>
                <a:latin typeface="黑体" panose="02010609060101010101" pitchFamily="49" charset="-122"/>
                <a:ea typeface="黑体" panose="02010609060101010101" pitchFamily="49" charset="-122"/>
              </a:rPr>
              <a:t>需提前向</a:t>
            </a:r>
            <a:r>
              <a:rPr lang="zh-CN" altLang="en-US" sz="2400" dirty="0">
                <a:solidFill>
                  <a:srgbClr val="FF0000"/>
                </a:solidFill>
                <a:latin typeface="黑体" panose="02010609060101010101" pitchFamily="49" charset="-122"/>
                <a:ea typeface="黑体" panose="02010609060101010101" pitchFamily="49" charset="-122"/>
              </a:rPr>
              <a:t>指导教师</a:t>
            </a:r>
            <a:r>
              <a:rPr lang="zh-CN" altLang="en-US" sz="2400" dirty="0" smtClean="0">
                <a:solidFill>
                  <a:srgbClr val="FF0000"/>
                </a:solidFill>
                <a:latin typeface="黑体" panose="02010609060101010101" pitchFamily="49" charset="-122"/>
                <a:ea typeface="黑体" panose="02010609060101010101" pitchFamily="49" charset="-122"/>
              </a:rPr>
              <a:t>汇报的内容</a:t>
            </a:r>
            <a:r>
              <a:rPr lang="zh-CN" altLang="en-US" sz="2400" dirty="0">
                <a:solidFill>
                  <a:srgbClr val="FF0000"/>
                </a:solidFill>
                <a:latin typeface="黑体" panose="02010609060101010101" pitchFamily="49" charset="-122"/>
                <a:ea typeface="黑体" panose="02010609060101010101" pitchFamily="49" charset="-122"/>
              </a:rPr>
              <a:t>包括</a:t>
            </a:r>
            <a:r>
              <a:rPr lang="zh-CN" altLang="en-US" sz="2400" dirty="0">
                <a:solidFill>
                  <a:prstClr val="black"/>
                </a:solidFill>
                <a:latin typeface="黑体" panose="02010609060101010101" pitchFamily="49" charset="-122"/>
                <a:ea typeface="黑体" panose="02010609060101010101" pitchFamily="49" charset="-122"/>
              </a:rPr>
              <a:t>：欲调研的地区地点、时间、人数、出行距离、途径地区等，指导教师要严格追踪行程，并叮嘱安全防护。</a:t>
            </a:r>
            <a:r>
              <a:rPr lang="zh-CN" altLang="en-US" sz="2400" dirty="0">
                <a:solidFill>
                  <a:srgbClr val="FF0000"/>
                </a:solidFill>
                <a:latin typeface="黑体" panose="02010609060101010101" pitchFamily="49" charset="-122"/>
                <a:ea typeface="黑体" panose="02010609060101010101" pitchFamily="49" charset="-122"/>
              </a:rPr>
              <a:t>不建议跨县区调研</a:t>
            </a:r>
            <a:r>
              <a:rPr lang="zh-CN" altLang="en-US" sz="2400" dirty="0">
                <a:solidFill>
                  <a:prstClr val="black"/>
                </a:solidFill>
                <a:latin typeface="黑体" panose="02010609060101010101" pitchFamily="49" charset="-122"/>
                <a:ea typeface="黑体" panose="02010609060101010101" pitchFamily="49" charset="-122"/>
              </a:rPr>
              <a:t>。</a:t>
            </a:r>
            <a:endParaRPr lang="en-US" altLang="zh-CN" sz="2400" dirty="0" smtClean="0">
              <a:solidFill>
                <a:prstClr val="black"/>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047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9552" y="743960"/>
            <a:ext cx="8503497" cy="4247317"/>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rPr>
              <a:t>（一）社会实践材料的整理和加工</a:t>
            </a:r>
            <a:endParaRPr lang="en-US" altLang="zh-CN" sz="2400" b="1" dirty="0" smtClean="0">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en-US" sz="2400" dirty="0" smtClean="0">
                <a:solidFill>
                  <a:srgbClr val="FF0000"/>
                </a:solidFill>
                <a:latin typeface="黑体" panose="02010609060101010101" pitchFamily="49" charset="-122"/>
                <a:ea typeface="黑体" panose="02010609060101010101" pitchFamily="49" charset="-122"/>
              </a:rPr>
              <a:t>1.</a:t>
            </a:r>
            <a:r>
              <a:rPr lang="zh-CN" altLang="en-US" sz="2400" dirty="0" smtClean="0">
                <a:solidFill>
                  <a:srgbClr val="FF0000"/>
                </a:solidFill>
                <a:latin typeface="黑体" panose="02010609060101010101" pitchFamily="49" charset="-122"/>
                <a:ea typeface="黑体" panose="02010609060101010101" pitchFamily="49" charset="-122"/>
              </a:rPr>
              <a:t>社会实践材料的整理</a:t>
            </a:r>
            <a:endParaRPr lang="en-US" altLang="zh-CN" sz="2400"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sz="2000" dirty="0" smtClean="0">
                <a:solidFill>
                  <a:prstClr val="black"/>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所谓整理材料，就是以研究和总结为目的，运用科学方法，对实践所获得的各类资料进行审核、检验、分类、汇编等初步加工，使之系统化和条理化，并以集中、简明的方式反映社会实践完成总体情况的工作过程。</a:t>
            </a:r>
            <a:endParaRPr lang="en-US" altLang="zh-CN" sz="2000" dirty="0" smtClean="0">
              <a:solidFill>
                <a:prstClr val="black"/>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p"/>
            </a:pPr>
            <a:r>
              <a:rPr lang="zh-CN" altLang="en-US" sz="2400" dirty="0" smtClean="0">
                <a:solidFill>
                  <a:srgbClr val="FF0000"/>
                </a:solidFill>
                <a:latin typeface="隶书" panose="02010509060101010101" pitchFamily="49" charset="-122"/>
                <a:ea typeface="隶书" panose="02010509060101010101" pitchFamily="49" charset="-122"/>
              </a:rPr>
              <a:t>社会实践材料整理应该遵循的主要原则：</a:t>
            </a:r>
            <a:endParaRPr lang="en-US" altLang="zh-CN" sz="2400" dirty="0" smtClean="0">
              <a:solidFill>
                <a:srgbClr val="FF0000"/>
              </a:solidFill>
              <a:latin typeface="隶书" panose="02010509060101010101" pitchFamily="49" charset="-122"/>
              <a:ea typeface="隶书" panose="02010509060101010101" pitchFamily="49" charset="-122"/>
            </a:endParaRPr>
          </a:p>
          <a:p>
            <a:pPr>
              <a:lnSpc>
                <a:spcPct val="150000"/>
              </a:lnSpc>
            </a:pPr>
            <a:r>
              <a:rPr lang="en-US" altLang="zh-CN" sz="2400" dirty="0">
                <a:solidFill>
                  <a:prstClr val="black"/>
                </a:solidFill>
                <a:latin typeface="隶书" panose="02010509060101010101" pitchFamily="49" charset="-122"/>
                <a:ea typeface="隶书" panose="02010509060101010101" pitchFamily="49" charset="-122"/>
              </a:rPr>
              <a:t> </a:t>
            </a:r>
            <a:r>
              <a:rPr lang="en-US" altLang="zh-CN" sz="2400" dirty="0" smtClean="0">
                <a:solidFill>
                  <a:prstClr val="black"/>
                </a:solidFill>
                <a:latin typeface="隶书" panose="02010509060101010101" pitchFamily="49" charset="-122"/>
                <a:ea typeface="隶书" panose="02010509060101010101" pitchFamily="49" charset="-122"/>
              </a:rPr>
              <a:t>    A.</a:t>
            </a:r>
            <a:r>
              <a:rPr lang="zh-CN" altLang="en-US" sz="2400" dirty="0" smtClean="0">
                <a:solidFill>
                  <a:prstClr val="black"/>
                </a:solidFill>
                <a:latin typeface="隶书" panose="02010509060101010101" pitchFamily="49" charset="-122"/>
                <a:ea typeface="隶书" panose="02010509060101010101" pitchFamily="49" charset="-122"/>
              </a:rPr>
              <a:t>真实性     </a:t>
            </a:r>
            <a:r>
              <a:rPr lang="en-US" altLang="zh-CN" sz="2400" dirty="0" smtClean="0">
                <a:solidFill>
                  <a:prstClr val="black"/>
                </a:solidFill>
                <a:latin typeface="隶书" panose="02010509060101010101" pitchFamily="49" charset="-122"/>
                <a:ea typeface="隶书" panose="02010509060101010101" pitchFamily="49" charset="-122"/>
              </a:rPr>
              <a:t>B.</a:t>
            </a:r>
            <a:r>
              <a:rPr lang="zh-CN" altLang="en-US" sz="2400" dirty="0" smtClean="0">
                <a:solidFill>
                  <a:prstClr val="black"/>
                </a:solidFill>
                <a:latin typeface="隶书" panose="02010509060101010101" pitchFamily="49" charset="-122"/>
                <a:ea typeface="隶书" panose="02010509060101010101" pitchFamily="49" charset="-122"/>
              </a:rPr>
              <a:t>准确性    </a:t>
            </a:r>
            <a:r>
              <a:rPr lang="en-US" altLang="zh-CN" sz="2400" dirty="0" smtClean="0">
                <a:solidFill>
                  <a:prstClr val="black"/>
                </a:solidFill>
                <a:latin typeface="隶书" panose="02010509060101010101" pitchFamily="49" charset="-122"/>
                <a:ea typeface="隶书" panose="02010509060101010101" pitchFamily="49" charset="-122"/>
              </a:rPr>
              <a:t>C.</a:t>
            </a:r>
            <a:r>
              <a:rPr lang="zh-CN" altLang="en-US" sz="2400" dirty="0" smtClean="0">
                <a:solidFill>
                  <a:prstClr val="black"/>
                </a:solidFill>
                <a:latin typeface="隶书" panose="02010509060101010101" pitchFamily="49" charset="-122"/>
                <a:ea typeface="隶书" panose="02010509060101010101" pitchFamily="49" charset="-122"/>
              </a:rPr>
              <a:t>完整性</a:t>
            </a:r>
            <a:endParaRPr lang="en-US" altLang="zh-CN" sz="2400" dirty="0" smtClean="0">
              <a:solidFill>
                <a:prstClr val="black"/>
              </a:solidFill>
              <a:latin typeface="隶书" panose="02010509060101010101" pitchFamily="49" charset="-122"/>
              <a:ea typeface="隶书" panose="02010509060101010101" pitchFamily="49" charset="-122"/>
            </a:endParaRPr>
          </a:p>
          <a:p>
            <a:pPr>
              <a:lnSpc>
                <a:spcPct val="150000"/>
              </a:lnSpc>
            </a:pPr>
            <a:r>
              <a:rPr lang="en-US" altLang="zh-CN" sz="2400" dirty="0">
                <a:solidFill>
                  <a:prstClr val="black"/>
                </a:solidFill>
                <a:latin typeface="隶书" panose="02010509060101010101" pitchFamily="49" charset="-122"/>
                <a:ea typeface="隶书" panose="02010509060101010101" pitchFamily="49" charset="-122"/>
              </a:rPr>
              <a:t> </a:t>
            </a:r>
            <a:r>
              <a:rPr lang="en-US" altLang="zh-CN" sz="2400" dirty="0" smtClean="0">
                <a:solidFill>
                  <a:prstClr val="black"/>
                </a:solidFill>
                <a:latin typeface="隶书" panose="02010509060101010101" pitchFamily="49" charset="-122"/>
                <a:ea typeface="隶书" panose="02010509060101010101" pitchFamily="49" charset="-122"/>
              </a:rPr>
              <a:t>    D.</a:t>
            </a:r>
            <a:r>
              <a:rPr lang="zh-CN" altLang="en-US" sz="2400" dirty="0" smtClean="0">
                <a:solidFill>
                  <a:prstClr val="black"/>
                </a:solidFill>
                <a:latin typeface="隶书" panose="02010509060101010101" pitchFamily="49" charset="-122"/>
                <a:ea typeface="隶书" panose="02010509060101010101" pitchFamily="49" charset="-122"/>
              </a:rPr>
              <a:t>统一性     </a:t>
            </a:r>
            <a:r>
              <a:rPr lang="en-US" altLang="zh-CN" sz="2400" dirty="0" smtClean="0">
                <a:solidFill>
                  <a:prstClr val="black"/>
                </a:solidFill>
                <a:latin typeface="隶书" panose="02010509060101010101" pitchFamily="49" charset="-122"/>
                <a:ea typeface="隶书" panose="02010509060101010101" pitchFamily="49" charset="-122"/>
              </a:rPr>
              <a:t>E.</a:t>
            </a:r>
            <a:r>
              <a:rPr lang="zh-CN" altLang="en-US" sz="2400" dirty="0" smtClean="0">
                <a:solidFill>
                  <a:prstClr val="black"/>
                </a:solidFill>
                <a:latin typeface="隶书" panose="02010509060101010101" pitchFamily="49" charset="-122"/>
                <a:ea typeface="隶书" panose="02010509060101010101" pitchFamily="49" charset="-122"/>
              </a:rPr>
              <a:t>简明性    </a:t>
            </a:r>
            <a:r>
              <a:rPr lang="en-US" altLang="zh-CN" sz="2400" dirty="0" smtClean="0">
                <a:solidFill>
                  <a:prstClr val="black"/>
                </a:solidFill>
                <a:latin typeface="隶书" panose="02010509060101010101" pitchFamily="49" charset="-122"/>
                <a:ea typeface="隶书" panose="02010509060101010101" pitchFamily="49" charset="-122"/>
              </a:rPr>
              <a:t>F.</a:t>
            </a:r>
            <a:r>
              <a:rPr lang="zh-CN" altLang="en-US" sz="2400" dirty="0" smtClean="0">
                <a:solidFill>
                  <a:prstClr val="black"/>
                </a:solidFill>
                <a:latin typeface="隶书" panose="02010509060101010101" pitchFamily="49" charset="-122"/>
                <a:ea typeface="隶书" panose="02010509060101010101" pitchFamily="49" charset="-122"/>
              </a:rPr>
              <a:t>新颖性</a:t>
            </a:r>
            <a:endParaRPr sz="2400" dirty="0">
              <a:solidFill>
                <a:prstClr val="black"/>
              </a:solidFill>
              <a:latin typeface="隶书" panose="02010509060101010101" pitchFamily="49" charset="-122"/>
              <a:ea typeface="隶书" panose="020105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8" name="文本框 32"/>
          <p:cNvSpPr txBox="1"/>
          <p:nvPr/>
        </p:nvSpPr>
        <p:spPr>
          <a:xfrm>
            <a:off x="395536" y="72453"/>
            <a:ext cx="5729039" cy="461665"/>
          </a:xfrm>
          <a:prstGeom prst="rect">
            <a:avLst/>
          </a:prstGeom>
          <a:noFill/>
        </p:spPr>
        <p:txBody>
          <a:bodyPr wrap="square" rtlCol="0">
            <a:spAutoFit/>
          </a:bodyPr>
          <a:lstStyle/>
          <a:p>
            <a:pPr lvl="0"/>
            <a:r>
              <a:rPr lang="zh-CN" altLang="en-US" sz="2400" b="1" kern="0" dirty="0" smtClean="0">
                <a:solidFill>
                  <a:prstClr val="white"/>
                </a:solidFill>
                <a:latin typeface="微软雅黑" panose="020B0503020204020204" pitchFamily="34" charset="-122"/>
                <a:ea typeface="微软雅黑" panose="020B0503020204020204" pitchFamily="34" charset="-122"/>
              </a:rPr>
              <a:t>七   社会实践</a:t>
            </a:r>
            <a:r>
              <a:rPr lang="zh-CN" altLang="en-US" sz="2400" b="1" kern="0" dirty="0">
                <a:solidFill>
                  <a:prstClr val="white"/>
                </a:solidFill>
                <a:latin typeface="微软雅黑" panose="020B0503020204020204" pitchFamily="34" charset="-122"/>
                <a:ea typeface="微软雅黑" panose="020B0503020204020204" pitchFamily="34" charset="-122"/>
              </a:rPr>
              <a:t>报告的撰写</a:t>
            </a: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9552" y="678885"/>
            <a:ext cx="8269870" cy="4431983"/>
          </a:xfrm>
          <a:prstGeom prst="rect">
            <a:avLst/>
          </a:prstGeom>
          <a:noFill/>
        </p:spPr>
        <p:txBody>
          <a:bodyPr wrap="square" rtlCol="0">
            <a:spAutoFit/>
          </a:bodyPr>
          <a:lstStyle/>
          <a:p>
            <a:pPr>
              <a:lnSpc>
                <a:spcPct val="150000"/>
              </a:lnSpc>
              <a:buFont typeface="Wingdings" panose="05000000000000000000" charset="0"/>
              <a:buChar char="Ø"/>
            </a:pPr>
            <a:r>
              <a:rPr lang="en-US" sz="2400" dirty="0" smtClean="0">
                <a:solidFill>
                  <a:srgbClr val="FF0000"/>
                </a:solidFill>
                <a:latin typeface="黑体" panose="02010609060101010101" pitchFamily="49" charset="-122"/>
                <a:ea typeface="黑体" panose="02010609060101010101" pitchFamily="49" charset="-122"/>
              </a:rPr>
              <a:t>2.</a:t>
            </a:r>
            <a:r>
              <a:rPr lang="zh-CN" altLang="en-US" sz="2400" dirty="0" smtClean="0">
                <a:solidFill>
                  <a:srgbClr val="FF0000"/>
                </a:solidFill>
                <a:latin typeface="黑体" panose="02010609060101010101" pitchFamily="49" charset="-122"/>
                <a:ea typeface="黑体" panose="02010609060101010101" pitchFamily="49" charset="-122"/>
              </a:rPr>
              <a:t>社会实践材料的思维加工</a:t>
            </a:r>
            <a:r>
              <a:rPr lang="en-US" sz="2000" dirty="0" smtClean="0">
                <a:solidFill>
                  <a:prstClr val="black"/>
                </a:solidFill>
                <a:latin typeface="黑体" panose="02010609060101010101" pitchFamily="49" charset="-122"/>
                <a:ea typeface="黑体" panose="02010609060101010101" pitchFamily="49" charset="-122"/>
              </a:rPr>
              <a:t>     </a:t>
            </a:r>
          </a:p>
          <a:p>
            <a:pPr>
              <a:lnSpc>
                <a:spcPct val="150000"/>
              </a:lnSpc>
            </a:pPr>
            <a:r>
              <a:rPr lang="en-US" altLang="zh-CN" sz="2000" dirty="0">
                <a:solidFill>
                  <a:prstClr val="black"/>
                </a:solidFill>
                <a:latin typeface="黑体" panose="02010609060101010101" pitchFamily="49" charset="-122"/>
                <a:ea typeface="黑体" panose="02010609060101010101" pitchFamily="49" charset="-122"/>
              </a:rPr>
              <a:t> </a:t>
            </a:r>
            <a:r>
              <a:rPr lang="en-US" altLang="zh-CN" sz="2000" dirty="0" smtClean="0">
                <a:solidFill>
                  <a:prstClr val="black"/>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所谓思维加工，就是调查研究者运用语言等思维工具和科学方法，对整理、统计分析后的资料做研究，继而得出结论的思维过程。</a:t>
            </a:r>
            <a:endParaRPr lang="en-US" altLang="zh-CN" sz="2000" dirty="0" smtClean="0">
              <a:solidFill>
                <a:prstClr val="black"/>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p"/>
            </a:pPr>
            <a:r>
              <a:rPr lang="zh-CN" altLang="en-US" sz="2400" dirty="0" smtClean="0">
                <a:solidFill>
                  <a:srgbClr val="FF0000"/>
                </a:solidFill>
                <a:latin typeface="隶书" panose="02010509060101010101" pitchFamily="49" charset="-122"/>
                <a:ea typeface="隶书" panose="02010509060101010101" pitchFamily="49" charset="-122"/>
              </a:rPr>
              <a:t>思维加工主要是完成以下主要任务：</a:t>
            </a:r>
            <a:endParaRPr lang="en-US" altLang="zh-CN" sz="2400" dirty="0" smtClean="0">
              <a:solidFill>
                <a:srgbClr val="FF0000"/>
              </a:solidFill>
              <a:latin typeface="隶书" panose="02010509060101010101" pitchFamily="49" charset="-122"/>
              <a:ea typeface="隶书" panose="02010509060101010101" pitchFamily="49" charset="-122"/>
            </a:endParaRPr>
          </a:p>
          <a:p>
            <a:pPr>
              <a:lnSpc>
                <a:spcPct val="125000"/>
              </a:lnSpc>
            </a:pPr>
            <a:r>
              <a:rPr lang="en-US" altLang="zh-CN" sz="2400" dirty="0">
                <a:solidFill>
                  <a:prstClr val="black"/>
                </a:solidFill>
                <a:latin typeface="隶书" panose="02010509060101010101" pitchFamily="49" charset="-122"/>
                <a:ea typeface="隶书" panose="02010509060101010101" pitchFamily="49" charset="-122"/>
              </a:rPr>
              <a:t> </a:t>
            </a:r>
            <a:r>
              <a:rPr lang="en-US" altLang="zh-CN" sz="2400" dirty="0" smtClean="0">
                <a:solidFill>
                  <a:prstClr val="black"/>
                </a:solidFill>
                <a:latin typeface="隶书" panose="02010509060101010101" pitchFamily="49" charset="-122"/>
                <a:ea typeface="隶书" panose="02010509060101010101" pitchFamily="49" charset="-122"/>
              </a:rPr>
              <a:t>   A.</a:t>
            </a:r>
            <a:r>
              <a:rPr lang="zh-CN" altLang="en-US" sz="2400" dirty="0" smtClean="0">
                <a:solidFill>
                  <a:prstClr val="black"/>
                </a:solidFill>
                <a:latin typeface="隶书" panose="02010509060101010101" pitchFamily="49" charset="-122"/>
                <a:ea typeface="隶书" panose="02010509060101010101" pitchFamily="49" charset="-122"/>
              </a:rPr>
              <a:t>概括实践获得的真实情况</a:t>
            </a:r>
            <a:endParaRPr lang="en-US" altLang="zh-CN" sz="2400" dirty="0" smtClean="0">
              <a:solidFill>
                <a:prstClr val="black"/>
              </a:solidFill>
              <a:latin typeface="隶书" panose="02010509060101010101" pitchFamily="49" charset="-122"/>
              <a:ea typeface="隶书" panose="02010509060101010101" pitchFamily="49" charset="-122"/>
            </a:endParaRPr>
          </a:p>
          <a:p>
            <a:pPr>
              <a:lnSpc>
                <a:spcPct val="125000"/>
              </a:lnSpc>
            </a:pPr>
            <a:r>
              <a:rPr lang="en-US" altLang="zh-CN" sz="2400" dirty="0">
                <a:solidFill>
                  <a:prstClr val="black"/>
                </a:solidFill>
                <a:latin typeface="隶书" panose="02010509060101010101" pitchFamily="49" charset="-122"/>
                <a:ea typeface="隶书" panose="02010509060101010101" pitchFamily="49" charset="-122"/>
              </a:rPr>
              <a:t> </a:t>
            </a:r>
            <a:r>
              <a:rPr lang="en-US" altLang="zh-CN" sz="2400" dirty="0" smtClean="0">
                <a:solidFill>
                  <a:prstClr val="black"/>
                </a:solidFill>
                <a:latin typeface="隶书" panose="02010509060101010101" pitchFamily="49" charset="-122"/>
                <a:ea typeface="隶书" panose="02010509060101010101" pitchFamily="49" charset="-122"/>
              </a:rPr>
              <a:t>   B.</a:t>
            </a:r>
            <a:r>
              <a:rPr lang="zh-CN" altLang="en-US" sz="2400" dirty="0" smtClean="0">
                <a:solidFill>
                  <a:prstClr val="black"/>
                </a:solidFill>
                <a:latin typeface="隶书" panose="02010509060101010101" pitchFamily="49" charset="-122"/>
                <a:ea typeface="隶书" panose="02010509060101010101" pitchFamily="49" charset="-122"/>
              </a:rPr>
              <a:t>分析有关现象的因果关系</a:t>
            </a:r>
            <a:endParaRPr lang="en-US" altLang="zh-CN" sz="2400" dirty="0" smtClean="0">
              <a:solidFill>
                <a:prstClr val="black"/>
              </a:solidFill>
              <a:latin typeface="隶书" panose="02010509060101010101" pitchFamily="49" charset="-122"/>
              <a:ea typeface="隶书" panose="02010509060101010101" pitchFamily="49" charset="-122"/>
            </a:endParaRPr>
          </a:p>
          <a:p>
            <a:pPr>
              <a:lnSpc>
                <a:spcPct val="125000"/>
              </a:lnSpc>
            </a:pPr>
            <a:r>
              <a:rPr lang="en-US" altLang="zh-CN" sz="2400" dirty="0">
                <a:solidFill>
                  <a:prstClr val="black"/>
                </a:solidFill>
                <a:latin typeface="隶书" panose="02010509060101010101" pitchFamily="49" charset="-122"/>
                <a:ea typeface="隶书" panose="02010509060101010101" pitchFamily="49" charset="-122"/>
              </a:rPr>
              <a:t> </a:t>
            </a:r>
            <a:r>
              <a:rPr lang="en-US" altLang="zh-CN" sz="2400" dirty="0" smtClean="0">
                <a:solidFill>
                  <a:prstClr val="black"/>
                </a:solidFill>
                <a:latin typeface="隶书" panose="02010509060101010101" pitchFamily="49" charset="-122"/>
                <a:ea typeface="隶书" panose="02010509060101010101" pitchFamily="49" charset="-122"/>
              </a:rPr>
              <a:t>   C.</a:t>
            </a:r>
            <a:r>
              <a:rPr lang="zh-CN" altLang="en-US" sz="2400" dirty="0" smtClean="0">
                <a:solidFill>
                  <a:prstClr val="black"/>
                </a:solidFill>
                <a:latin typeface="隶书" panose="02010509060101010101" pitchFamily="49" charset="-122"/>
                <a:ea typeface="隶书" panose="02010509060101010101" pitchFamily="49" charset="-122"/>
              </a:rPr>
              <a:t>揭示有关事务的本质及规律</a:t>
            </a:r>
            <a:endParaRPr lang="en-US" altLang="zh-CN" sz="2400" dirty="0" smtClean="0">
              <a:solidFill>
                <a:prstClr val="black"/>
              </a:solidFill>
              <a:latin typeface="隶书" panose="02010509060101010101" pitchFamily="49" charset="-122"/>
              <a:ea typeface="隶书" panose="02010509060101010101" pitchFamily="49" charset="-122"/>
            </a:endParaRPr>
          </a:p>
          <a:p>
            <a:pPr>
              <a:lnSpc>
                <a:spcPct val="125000"/>
              </a:lnSpc>
            </a:pPr>
            <a:r>
              <a:rPr lang="en-US" altLang="zh-CN" sz="2400" dirty="0">
                <a:solidFill>
                  <a:prstClr val="black"/>
                </a:solidFill>
                <a:latin typeface="隶书" panose="02010509060101010101" pitchFamily="49" charset="-122"/>
                <a:ea typeface="隶书" panose="02010509060101010101" pitchFamily="49" charset="-122"/>
              </a:rPr>
              <a:t> </a:t>
            </a:r>
            <a:r>
              <a:rPr lang="en-US" altLang="zh-CN" sz="2400" dirty="0" smtClean="0">
                <a:solidFill>
                  <a:prstClr val="black"/>
                </a:solidFill>
                <a:latin typeface="隶书" panose="02010509060101010101" pitchFamily="49" charset="-122"/>
                <a:ea typeface="隶书" panose="02010509060101010101" pitchFamily="49" charset="-122"/>
              </a:rPr>
              <a:t>   E.</a:t>
            </a:r>
            <a:r>
              <a:rPr lang="zh-CN" altLang="en-US" sz="2400" dirty="0" smtClean="0">
                <a:solidFill>
                  <a:prstClr val="black"/>
                </a:solidFill>
                <a:latin typeface="隶书" panose="02010509060101010101" pitchFamily="49" charset="-122"/>
                <a:ea typeface="隶书" panose="02010509060101010101" pitchFamily="49" charset="-122"/>
              </a:rPr>
              <a:t>证实或者证伪、补充或者修改原来的研究假设</a:t>
            </a:r>
            <a:endParaRPr lang="en-US" altLang="zh-CN" sz="2400" dirty="0" smtClean="0">
              <a:solidFill>
                <a:prstClr val="black"/>
              </a:solidFill>
              <a:latin typeface="隶书" panose="02010509060101010101" pitchFamily="49" charset="-122"/>
              <a:ea typeface="隶书" panose="02010509060101010101" pitchFamily="49" charset="-122"/>
            </a:endParaRPr>
          </a:p>
          <a:p>
            <a:pPr>
              <a:lnSpc>
                <a:spcPct val="125000"/>
              </a:lnSpc>
            </a:pPr>
            <a:r>
              <a:rPr lang="en-US" altLang="zh-CN" sz="2400" dirty="0">
                <a:solidFill>
                  <a:prstClr val="black"/>
                </a:solidFill>
                <a:latin typeface="隶书" panose="02010509060101010101" pitchFamily="49" charset="-122"/>
                <a:ea typeface="隶书" panose="02010509060101010101" pitchFamily="49" charset="-122"/>
              </a:rPr>
              <a:t> </a:t>
            </a:r>
            <a:r>
              <a:rPr lang="en-US" altLang="zh-CN" sz="2400" dirty="0" smtClean="0">
                <a:solidFill>
                  <a:prstClr val="black"/>
                </a:solidFill>
                <a:latin typeface="隶书" panose="02010509060101010101" pitchFamily="49" charset="-122"/>
                <a:ea typeface="隶书" panose="02010509060101010101" pitchFamily="49" charset="-122"/>
              </a:rPr>
              <a:t>   F.</a:t>
            </a:r>
            <a:r>
              <a:rPr lang="zh-CN" altLang="en-US" sz="2400" dirty="0" smtClean="0">
                <a:solidFill>
                  <a:prstClr val="black"/>
                </a:solidFill>
                <a:latin typeface="隶书" panose="02010509060101010101" pitchFamily="49" charset="-122"/>
                <a:ea typeface="隶书" panose="02010509060101010101" pitchFamily="49" charset="-122"/>
              </a:rPr>
              <a:t>做出判断或者结论</a:t>
            </a:r>
            <a:endParaRPr sz="2400" dirty="0">
              <a:solidFill>
                <a:prstClr val="black"/>
              </a:solidFill>
              <a:latin typeface="隶书" panose="02010509060101010101" pitchFamily="49" charset="-122"/>
              <a:ea typeface="隶书" panose="020105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3528" y="913284"/>
            <a:ext cx="8928991" cy="3647152"/>
          </a:xfrm>
          <a:prstGeom prst="rect">
            <a:avLst/>
          </a:prstGeom>
          <a:noFill/>
        </p:spPr>
        <p:txBody>
          <a:bodyPr wrap="square" rtlCol="0">
            <a:spAutoFit/>
          </a:bodyPr>
          <a:lstStyle/>
          <a:p>
            <a:pPr>
              <a:lnSpc>
                <a:spcPct val="150000"/>
              </a:lnSpc>
            </a:pPr>
            <a:r>
              <a:rPr lang="zh-CN" altLang="en-US" sz="2400" dirty="0" smtClean="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二</a:t>
            </a:r>
            <a:r>
              <a:rPr lang="zh-CN" altLang="en-US" sz="2400" dirty="0" smtClean="0">
                <a:solidFill>
                  <a:schemeClr val="tx1"/>
                </a:solidFill>
                <a:latin typeface="黑体" panose="02010609060101010101" pitchFamily="49" charset="-122"/>
                <a:ea typeface="黑体" panose="02010609060101010101" pitchFamily="49" charset="-122"/>
              </a:rPr>
              <a:t>）社会实践报告的写作</a:t>
            </a:r>
            <a:endParaRPr lang="en-US" altLang="zh-CN" sz="2400" dirty="0" smtClean="0">
              <a:solidFill>
                <a:srgbClr val="FF0000"/>
              </a:solidFill>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p"/>
            </a:pPr>
            <a:r>
              <a:rPr lang="zh-CN" altLang="en-US" sz="2000" dirty="0" smtClean="0">
                <a:solidFill>
                  <a:srgbClr val="FF0000"/>
                </a:solidFill>
                <a:latin typeface="黑体" panose="02010609060101010101" pitchFamily="49" charset="-122"/>
                <a:ea typeface="黑体" panose="02010609060101010101" pitchFamily="49" charset="-122"/>
              </a:rPr>
              <a:t>思政课社会实践报告</a:t>
            </a:r>
            <a:r>
              <a:rPr lang="zh-CN" altLang="en-US" sz="2000" dirty="0" smtClean="0">
                <a:solidFill>
                  <a:prstClr val="black"/>
                </a:solidFill>
                <a:latin typeface="黑体" panose="02010609060101010101" pitchFamily="49" charset="-122"/>
                <a:ea typeface="黑体" panose="02010609060101010101" pitchFamily="49" charset="-122"/>
              </a:rPr>
              <a:t>作为社会实践成果的阐述和说明，注意以下特点：</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25000"/>
              </a:lnSpc>
            </a:pPr>
            <a:r>
              <a:rPr lang="zh-CN" altLang="en-US" sz="2200" dirty="0" smtClean="0">
                <a:solidFill>
                  <a:srgbClr val="FF0000"/>
                </a:solidFill>
                <a:latin typeface="隶书" panose="02010509060101010101" pitchFamily="49" charset="-122"/>
                <a:ea typeface="隶书" panose="02010509060101010101" pitchFamily="49" charset="-122"/>
              </a:rPr>
              <a:t>   </a:t>
            </a:r>
            <a:r>
              <a:rPr lang="en-US" altLang="zh-CN" sz="2200" dirty="0" smtClean="0">
                <a:solidFill>
                  <a:srgbClr val="FF0000"/>
                </a:solidFill>
                <a:latin typeface="隶书" panose="02010509060101010101" pitchFamily="49" charset="-122"/>
                <a:ea typeface="隶书" panose="02010509060101010101" pitchFamily="49" charset="-122"/>
              </a:rPr>
              <a:t>A.</a:t>
            </a:r>
            <a:r>
              <a:rPr lang="zh-CN" altLang="en-US" sz="2200" dirty="0" smtClean="0">
                <a:solidFill>
                  <a:srgbClr val="FF0000"/>
                </a:solidFill>
                <a:latin typeface="隶书" panose="02010509060101010101" pitchFamily="49" charset="-122"/>
                <a:ea typeface="隶书" panose="02010509060101010101" pitchFamily="49" charset="-122"/>
              </a:rPr>
              <a:t>导向性：</a:t>
            </a:r>
            <a:r>
              <a:rPr lang="zh-CN" altLang="en-US" sz="2200" dirty="0" smtClean="0">
                <a:solidFill>
                  <a:prstClr val="black"/>
                </a:solidFill>
                <a:latin typeface="隶书" panose="02010509060101010101" pitchFamily="49" charset="-122"/>
                <a:ea typeface="隶书" panose="02010509060101010101" pitchFamily="49" charset="-122"/>
              </a:rPr>
              <a:t>坚持思政课程的思想引领</a:t>
            </a:r>
            <a:endParaRPr lang="en-US" altLang="zh-CN" sz="2200" dirty="0" smtClean="0">
              <a:solidFill>
                <a:prstClr val="black"/>
              </a:solidFill>
              <a:latin typeface="隶书" panose="02010509060101010101" pitchFamily="49" charset="-122"/>
              <a:ea typeface="隶书" panose="02010509060101010101" pitchFamily="49" charset="-122"/>
            </a:endParaRPr>
          </a:p>
          <a:p>
            <a:pPr>
              <a:lnSpc>
                <a:spcPct val="125000"/>
              </a:lnSpc>
            </a:pPr>
            <a:r>
              <a:rPr lang="zh-CN" altLang="en-US" sz="2200" dirty="0" smtClean="0">
                <a:solidFill>
                  <a:srgbClr val="FF0000"/>
                </a:solidFill>
                <a:latin typeface="隶书" panose="02010509060101010101" pitchFamily="49" charset="-122"/>
                <a:ea typeface="隶书" panose="02010509060101010101" pitchFamily="49" charset="-122"/>
              </a:rPr>
              <a:t>   </a:t>
            </a:r>
            <a:r>
              <a:rPr lang="en-US" altLang="zh-CN" sz="2200" dirty="0" smtClean="0">
                <a:solidFill>
                  <a:srgbClr val="FF0000"/>
                </a:solidFill>
                <a:latin typeface="隶书" panose="02010509060101010101" pitchFamily="49" charset="-122"/>
                <a:ea typeface="隶书" panose="02010509060101010101" pitchFamily="49" charset="-122"/>
              </a:rPr>
              <a:t>B.</a:t>
            </a:r>
            <a:r>
              <a:rPr lang="zh-CN" altLang="en-US" sz="2200" dirty="0" smtClean="0">
                <a:solidFill>
                  <a:srgbClr val="FF0000"/>
                </a:solidFill>
                <a:latin typeface="隶书" panose="02010509060101010101" pitchFamily="49" charset="-122"/>
                <a:ea typeface="隶书" panose="02010509060101010101" pitchFamily="49" charset="-122"/>
              </a:rPr>
              <a:t>真实性：</a:t>
            </a:r>
            <a:r>
              <a:rPr lang="zh-CN" altLang="en-US" sz="2200" dirty="0" smtClean="0">
                <a:solidFill>
                  <a:prstClr val="black"/>
                </a:solidFill>
                <a:latin typeface="隶书" panose="02010509060101010101" pitchFamily="49" charset="-122"/>
                <a:ea typeface="隶书" panose="02010509060101010101" pitchFamily="49" charset="-122"/>
              </a:rPr>
              <a:t>尊重客观事实</a:t>
            </a:r>
            <a:endParaRPr lang="en-US" altLang="zh-CN" sz="2200" dirty="0" smtClean="0">
              <a:solidFill>
                <a:prstClr val="black"/>
              </a:solidFill>
              <a:latin typeface="隶书" panose="02010509060101010101" pitchFamily="49" charset="-122"/>
              <a:ea typeface="隶书" panose="02010509060101010101" pitchFamily="49" charset="-122"/>
            </a:endParaRPr>
          </a:p>
          <a:p>
            <a:pPr>
              <a:lnSpc>
                <a:spcPct val="125000"/>
              </a:lnSpc>
            </a:pPr>
            <a:r>
              <a:rPr lang="zh-CN" altLang="en-US" sz="2200" dirty="0" smtClean="0">
                <a:solidFill>
                  <a:prstClr val="black"/>
                </a:solidFill>
                <a:latin typeface="隶书" panose="02010509060101010101" pitchFamily="49" charset="-122"/>
                <a:ea typeface="隶书" panose="02010509060101010101" pitchFamily="49" charset="-122"/>
              </a:rPr>
              <a:t>   </a:t>
            </a:r>
            <a:r>
              <a:rPr lang="en-US" altLang="zh-CN" sz="2200" dirty="0" smtClean="0">
                <a:solidFill>
                  <a:srgbClr val="FF0000"/>
                </a:solidFill>
                <a:latin typeface="隶书" panose="02010509060101010101" pitchFamily="49" charset="-122"/>
                <a:ea typeface="隶书" panose="02010509060101010101" pitchFamily="49" charset="-122"/>
              </a:rPr>
              <a:t>C.</a:t>
            </a:r>
            <a:r>
              <a:rPr lang="zh-CN" altLang="en-US" sz="2200" dirty="0" smtClean="0">
                <a:solidFill>
                  <a:srgbClr val="FF0000"/>
                </a:solidFill>
                <a:latin typeface="隶书" panose="02010509060101010101" pitchFamily="49" charset="-122"/>
                <a:ea typeface="隶书" panose="02010509060101010101" pitchFamily="49" charset="-122"/>
              </a:rPr>
              <a:t>针对性：</a:t>
            </a:r>
            <a:r>
              <a:rPr lang="zh-CN" altLang="en-US" sz="2200" dirty="0" smtClean="0">
                <a:solidFill>
                  <a:prstClr val="black"/>
                </a:solidFill>
                <a:latin typeface="隶书" panose="02010509060101010101" pitchFamily="49" charset="-122"/>
                <a:ea typeface="隶书" panose="02010509060101010101" pitchFamily="49" charset="-122"/>
              </a:rPr>
              <a:t>明确读者对象、明确要反映或解决何种问题</a:t>
            </a:r>
            <a:endParaRPr lang="en-US" altLang="zh-CN" sz="2200" dirty="0" smtClean="0">
              <a:solidFill>
                <a:prstClr val="black"/>
              </a:solidFill>
              <a:latin typeface="隶书" panose="02010509060101010101" pitchFamily="49" charset="-122"/>
              <a:ea typeface="隶书" panose="02010509060101010101" pitchFamily="49" charset="-122"/>
            </a:endParaRPr>
          </a:p>
          <a:p>
            <a:pPr>
              <a:lnSpc>
                <a:spcPct val="125000"/>
              </a:lnSpc>
            </a:pPr>
            <a:r>
              <a:rPr lang="zh-CN" altLang="en-US" sz="2200" dirty="0" smtClean="0">
                <a:solidFill>
                  <a:srgbClr val="FF0000"/>
                </a:solidFill>
                <a:latin typeface="隶书" panose="02010509060101010101" pitchFamily="49" charset="-122"/>
                <a:ea typeface="隶书" panose="02010509060101010101" pitchFamily="49" charset="-122"/>
              </a:rPr>
              <a:t>   </a:t>
            </a:r>
            <a:r>
              <a:rPr lang="en-US" altLang="zh-CN" sz="2200" dirty="0" smtClean="0">
                <a:solidFill>
                  <a:srgbClr val="FF0000"/>
                </a:solidFill>
                <a:latin typeface="隶书" panose="02010509060101010101" pitchFamily="49" charset="-122"/>
                <a:ea typeface="隶书" panose="02010509060101010101" pitchFamily="49" charset="-122"/>
              </a:rPr>
              <a:t>D.</a:t>
            </a:r>
            <a:r>
              <a:rPr lang="zh-CN" altLang="en-US" sz="2200" dirty="0" smtClean="0">
                <a:solidFill>
                  <a:srgbClr val="FF0000"/>
                </a:solidFill>
                <a:latin typeface="隶书" panose="02010509060101010101" pitchFamily="49" charset="-122"/>
                <a:ea typeface="隶书" panose="02010509060101010101" pitchFamily="49" charset="-122"/>
              </a:rPr>
              <a:t>时效性：</a:t>
            </a:r>
            <a:r>
              <a:rPr lang="zh-CN" altLang="en-US" sz="2200" dirty="0" smtClean="0">
                <a:solidFill>
                  <a:prstClr val="black"/>
                </a:solidFill>
                <a:latin typeface="隶书" panose="02010509060101010101" pitchFamily="49" charset="-122"/>
                <a:ea typeface="隶书" panose="02010509060101010101" pitchFamily="49" charset="-122"/>
              </a:rPr>
              <a:t>新颖的现实问题</a:t>
            </a:r>
            <a:endParaRPr lang="en-US" altLang="zh-CN" sz="2200" dirty="0" smtClean="0">
              <a:solidFill>
                <a:prstClr val="black"/>
              </a:solidFill>
              <a:latin typeface="隶书" panose="02010509060101010101" pitchFamily="49" charset="-122"/>
              <a:ea typeface="隶书" panose="02010509060101010101" pitchFamily="49" charset="-122"/>
            </a:endParaRPr>
          </a:p>
          <a:p>
            <a:pPr>
              <a:lnSpc>
                <a:spcPct val="125000"/>
              </a:lnSpc>
            </a:pPr>
            <a:r>
              <a:rPr lang="zh-CN" altLang="en-US" sz="2200" dirty="0" smtClean="0">
                <a:solidFill>
                  <a:prstClr val="black"/>
                </a:solidFill>
                <a:latin typeface="隶书" panose="02010509060101010101" pitchFamily="49" charset="-122"/>
                <a:ea typeface="隶书" panose="02010509060101010101" pitchFamily="49" charset="-122"/>
              </a:rPr>
              <a:t>   </a:t>
            </a:r>
            <a:r>
              <a:rPr lang="en-US" altLang="zh-CN" sz="2200" dirty="0" smtClean="0">
                <a:solidFill>
                  <a:srgbClr val="FF0000"/>
                </a:solidFill>
                <a:latin typeface="隶书" panose="02010509060101010101" pitchFamily="49" charset="-122"/>
                <a:ea typeface="隶书" panose="02010509060101010101" pitchFamily="49" charset="-122"/>
              </a:rPr>
              <a:t>E.</a:t>
            </a:r>
            <a:r>
              <a:rPr lang="zh-CN" altLang="en-US" sz="2200" dirty="0" smtClean="0">
                <a:solidFill>
                  <a:srgbClr val="FF0000"/>
                </a:solidFill>
                <a:latin typeface="隶书" panose="02010509060101010101" pitchFamily="49" charset="-122"/>
                <a:ea typeface="隶书" panose="02010509060101010101" pitchFamily="49" charset="-122"/>
              </a:rPr>
              <a:t>系统性：</a:t>
            </a:r>
            <a:r>
              <a:rPr lang="zh-CN" altLang="en-US" sz="2200" dirty="0" smtClean="0">
                <a:solidFill>
                  <a:prstClr val="black"/>
                </a:solidFill>
                <a:latin typeface="隶书" panose="02010509060101010101" pitchFamily="49" charset="-122"/>
                <a:ea typeface="隶书" panose="02010509060101010101" pitchFamily="49" charset="-122"/>
              </a:rPr>
              <a:t>论证系统、逻辑严密、摆事实、讲道理</a:t>
            </a:r>
            <a:endParaRPr lang="en-US" altLang="zh-CN" sz="2200" dirty="0" smtClean="0">
              <a:solidFill>
                <a:prstClr val="black"/>
              </a:solidFill>
              <a:latin typeface="隶书" panose="02010509060101010101" pitchFamily="49" charset="-122"/>
              <a:ea typeface="隶书" panose="02010509060101010101" pitchFamily="49" charset="-122"/>
            </a:endParaRPr>
          </a:p>
          <a:p>
            <a:pPr>
              <a:lnSpc>
                <a:spcPct val="125000"/>
              </a:lnSpc>
            </a:pPr>
            <a:r>
              <a:rPr lang="zh-CN" altLang="en-US" sz="2200" dirty="0" smtClean="0">
                <a:solidFill>
                  <a:srgbClr val="FF0000"/>
                </a:solidFill>
                <a:latin typeface="隶书" panose="02010509060101010101" pitchFamily="49" charset="-122"/>
                <a:ea typeface="隶书" panose="02010509060101010101" pitchFamily="49" charset="-122"/>
              </a:rPr>
              <a:t>   </a:t>
            </a:r>
            <a:r>
              <a:rPr lang="en-US" altLang="zh-CN" sz="2200" dirty="0" smtClean="0">
                <a:solidFill>
                  <a:srgbClr val="FF0000"/>
                </a:solidFill>
                <a:latin typeface="隶书" panose="02010509060101010101" pitchFamily="49" charset="-122"/>
                <a:ea typeface="隶书" panose="02010509060101010101" pitchFamily="49" charset="-122"/>
              </a:rPr>
              <a:t>F.</a:t>
            </a:r>
            <a:r>
              <a:rPr lang="zh-CN" altLang="en-US" sz="2200" dirty="0" smtClean="0">
                <a:solidFill>
                  <a:srgbClr val="FF0000"/>
                </a:solidFill>
                <a:latin typeface="隶书" panose="02010509060101010101" pitchFamily="49" charset="-122"/>
                <a:ea typeface="隶书" panose="02010509060101010101" pitchFamily="49" charset="-122"/>
              </a:rPr>
              <a:t>规范性：</a:t>
            </a:r>
            <a:r>
              <a:rPr lang="zh-CN" altLang="en-US" sz="2200" dirty="0" smtClean="0">
                <a:solidFill>
                  <a:prstClr val="black"/>
                </a:solidFill>
                <a:latin typeface="隶书" panose="02010509060101010101" pitchFamily="49" charset="-122"/>
                <a:ea typeface="隶书" panose="02010509060101010101" pitchFamily="49" charset="-122"/>
              </a:rPr>
              <a:t>行文思路、结构、格式</a:t>
            </a:r>
            <a:endParaRPr lang="en-US" altLang="zh-CN" sz="2200" dirty="0" smtClean="0">
              <a:solidFill>
                <a:prstClr val="black"/>
              </a:solidFill>
              <a:latin typeface="隶书" panose="02010509060101010101" pitchFamily="49" charset="-122"/>
              <a:ea typeface="隶书" panose="020105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5077" y="657185"/>
            <a:ext cx="8053846" cy="4493538"/>
          </a:xfrm>
          <a:prstGeom prst="rect">
            <a:avLst/>
          </a:prstGeom>
          <a:noFill/>
        </p:spPr>
        <p:txBody>
          <a:bodyPr wrap="square" rtlCol="0">
            <a:spAutoFit/>
          </a:bodyPr>
          <a:lstStyle/>
          <a:p>
            <a:pPr>
              <a:lnSpc>
                <a:spcPct val="150000"/>
              </a:lnSpc>
            </a:pPr>
            <a:r>
              <a:rPr lang="zh-CN" altLang="en-US" sz="2400" dirty="0" smtClean="0">
                <a:solidFill>
                  <a:srgbClr val="FF0000"/>
                </a:solidFill>
                <a:latin typeface="黑体" panose="02010609060101010101" pitchFamily="49" charset="-122"/>
                <a:ea typeface="黑体" panose="02010609060101010101" pitchFamily="49" charset="-122"/>
              </a:rPr>
              <a:t>社会实践报告的一般结构</a:t>
            </a:r>
            <a:endParaRPr lang="en-US" sz="2000" dirty="0" smtClean="0">
              <a:solidFill>
                <a:prstClr val="black"/>
              </a:solidFill>
              <a:latin typeface="黑体" panose="02010609060101010101" pitchFamily="49" charset="-122"/>
              <a:ea typeface="黑体" panose="02010609060101010101" pitchFamily="49" charset="-122"/>
            </a:endParaRPr>
          </a:p>
          <a:p>
            <a:pPr>
              <a:lnSpc>
                <a:spcPct val="125000"/>
              </a:lnSpc>
            </a:pPr>
            <a:r>
              <a:rPr lang="en-US" altLang="zh-CN" sz="2000" dirty="0">
                <a:solidFill>
                  <a:prstClr val="black"/>
                </a:solidFill>
                <a:latin typeface="黑体" panose="02010609060101010101" pitchFamily="49" charset="-122"/>
                <a:ea typeface="黑体" panose="02010609060101010101" pitchFamily="49" charset="-122"/>
              </a:rPr>
              <a:t> </a:t>
            </a:r>
            <a:r>
              <a:rPr lang="en-US" altLang="zh-CN" sz="2000" dirty="0" smtClean="0">
                <a:solidFill>
                  <a:prstClr val="black"/>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社会实践报告大致包括以下几个方面：标题、摘要、关键词、前言、主体、结束语。</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pPr>
            <a:r>
              <a:rPr lang="en-US" sz="2000" dirty="0" smtClean="0">
                <a:solidFill>
                  <a:srgbClr val="FF0000"/>
                </a:solidFill>
                <a:latin typeface="黑体" panose="02010609060101010101" pitchFamily="49" charset="-122"/>
                <a:ea typeface="黑体" panose="02010609060101010101" pitchFamily="49" charset="-122"/>
              </a:rPr>
              <a:t>A.</a:t>
            </a:r>
            <a:r>
              <a:rPr lang="zh-CN" altLang="en-US" sz="2000" dirty="0" smtClean="0">
                <a:solidFill>
                  <a:srgbClr val="FF0000"/>
                </a:solidFill>
                <a:latin typeface="黑体" panose="02010609060101010101" pitchFamily="49" charset="-122"/>
                <a:ea typeface="黑体" panose="02010609060101010101" pitchFamily="49" charset="-122"/>
              </a:rPr>
              <a:t>标题：</a:t>
            </a:r>
            <a:endParaRPr lang="en-US" altLang="zh-CN" sz="2000" dirty="0" smtClean="0">
              <a:solidFill>
                <a:srgbClr val="FF0000"/>
              </a:solidFill>
              <a:latin typeface="黑体" panose="02010609060101010101" pitchFamily="49" charset="-122"/>
              <a:ea typeface="黑体" panose="02010609060101010101" pitchFamily="49" charset="-122"/>
            </a:endParaRPr>
          </a:p>
          <a:p>
            <a:pPr>
              <a:lnSpc>
                <a:spcPct val="125000"/>
              </a:lnSpc>
            </a:pPr>
            <a:r>
              <a:rPr lang="en-US" sz="2000" dirty="0">
                <a:solidFill>
                  <a:prstClr val="black"/>
                </a:solidFill>
                <a:latin typeface="黑体" panose="02010609060101010101" pitchFamily="49" charset="-122"/>
                <a:ea typeface="黑体" panose="02010609060101010101" pitchFamily="49" charset="-122"/>
              </a:rPr>
              <a:t> </a:t>
            </a:r>
            <a:r>
              <a:rPr lang="en-US" sz="2000" dirty="0" smtClean="0">
                <a:solidFill>
                  <a:prstClr val="black"/>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一</a:t>
            </a:r>
            <a:r>
              <a:rPr lang="zh-CN" altLang="en-US" sz="2000" dirty="0">
                <a:solidFill>
                  <a:prstClr val="black"/>
                </a:solidFill>
                <a:latin typeface="黑体" panose="02010609060101010101" pitchFamily="49" charset="-122"/>
                <a:ea typeface="黑体" panose="02010609060101010101" pitchFamily="49" charset="-122"/>
              </a:rPr>
              <a:t>个好的标题往往起到画龙点睛的作用，因此有“题好一半文”之说。撰写社会实践报告，应重视标题推敲。</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pPr>
            <a:r>
              <a:rPr lang="en-US" sz="2000" dirty="0" smtClean="0">
                <a:solidFill>
                  <a:srgbClr val="FF0000"/>
                </a:solidFill>
                <a:latin typeface="黑体" panose="02010609060101010101" pitchFamily="49" charset="-122"/>
                <a:ea typeface="黑体" panose="02010609060101010101" pitchFamily="49" charset="-122"/>
              </a:rPr>
              <a:t>B.</a:t>
            </a:r>
            <a:r>
              <a:rPr lang="zh-CN" altLang="en-US" sz="2000" dirty="0" smtClean="0">
                <a:solidFill>
                  <a:srgbClr val="FF0000"/>
                </a:solidFill>
                <a:latin typeface="黑体" panose="02010609060101010101" pitchFamily="49" charset="-122"/>
                <a:ea typeface="黑体" panose="02010609060101010101" pitchFamily="49" charset="-122"/>
              </a:rPr>
              <a:t>摘要：</a:t>
            </a:r>
            <a:endParaRPr lang="en-US" altLang="zh-CN" sz="2000" dirty="0" smtClean="0">
              <a:solidFill>
                <a:srgbClr val="FF0000"/>
              </a:solidFill>
              <a:latin typeface="黑体" panose="02010609060101010101" pitchFamily="49" charset="-122"/>
              <a:ea typeface="黑体" panose="02010609060101010101" pitchFamily="49" charset="-122"/>
            </a:endParaRPr>
          </a:p>
          <a:p>
            <a:pPr>
              <a:lnSpc>
                <a:spcPct val="125000"/>
              </a:lnSpc>
            </a:pPr>
            <a:r>
              <a:rPr lang="en-US" altLang="zh-CN" sz="2000" dirty="0">
                <a:solidFill>
                  <a:prstClr val="black"/>
                </a:solidFill>
                <a:latin typeface="黑体" panose="02010609060101010101" pitchFamily="49" charset="-122"/>
                <a:ea typeface="黑体" panose="02010609060101010101" pitchFamily="49" charset="-122"/>
              </a:rPr>
              <a:t> </a:t>
            </a:r>
            <a:r>
              <a:rPr lang="en-US" altLang="zh-CN" sz="2000" dirty="0" smtClean="0">
                <a:solidFill>
                  <a:prstClr val="black"/>
                </a:solidFill>
                <a:latin typeface="黑体" panose="02010609060101010101" pitchFamily="49" charset="-122"/>
                <a:ea typeface="黑体" panose="02010609060101010101" pitchFamily="49" charset="-122"/>
              </a:rPr>
              <a:t>    </a:t>
            </a:r>
            <a:r>
              <a:rPr lang="en-US" altLang="zh-CN" sz="2000" dirty="0">
                <a:solidFill>
                  <a:prstClr val="black"/>
                </a:solidFill>
                <a:latin typeface="黑体" panose="02010609060101010101" pitchFamily="49" charset="-122"/>
                <a:ea typeface="黑体" panose="02010609060101010101" pitchFamily="49" charset="-122"/>
              </a:rPr>
              <a:t>200-300</a:t>
            </a:r>
            <a:r>
              <a:rPr lang="zh-CN" altLang="en-US" sz="2000" dirty="0">
                <a:solidFill>
                  <a:prstClr val="black"/>
                </a:solidFill>
                <a:latin typeface="黑体" panose="02010609060101010101" pitchFamily="49" charset="-122"/>
                <a:ea typeface="黑体" panose="02010609060101010101" pitchFamily="49" charset="-122"/>
              </a:rPr>
              <a:t>字之间。简明、确切地论述社会实践的重要内容，其基本要素包括研究目的、方法、结果和结论等。</a:t>
            </a:r>
            <a:endParaRPr lang="en-US" altLang="zh-CN" sz="2000" dirty="0">
              <a:solidFill>
                <a:prstClr val="black"/>
              </a:solidFill>
              <a:latin typeface="黑体" panose="02010609060101010101" pitchFamily="49" charset="-122"/>
              <a:ea typeface="黑体" panose="02010609060101010101" pitchFamily="49" charset="-122"/>
            </a:endParaRPr>
          </a:p>
          <a:p>
            <a:pPr>
              <a:lnSpc>
                <a:spcPct val="150000"/>
              </a:lnSpc>
            </a:pPr>
            <a:r>
              <a:rPr lang="en-US" altLang="zh-CN" sz="2000" dirty="0" smtClean="0">
                <a:solidFill>
                  <a:srgbClr val="FF0000"/>
                </a:solidFill>
                <a:latin typeface="黑体" panose="02010609060101010101" pitchFamily="49" charset="-122"/>
                <a:ea typeface="黑体" panose="02010609060101010101" pitchFamily="49" charset="-122"/>
              </a:rPr>
              <a:t>C.</a:t>
            </a:r>
            <a:r>
              <a:rPr lang="zh-CN" altLang="en-US" sz="2000" dirty="0" smtClean="0">
                <a:solidFill>
                  <a:srgbClr val="FF0000"/>
                </a:solidFill>
                <a:latin typeface="黑体" panose="02010609060101010101" pitchFamily="49" charset="-122"/>
                <a:ea typeface="黑体" panose="02010609060101010101" pitchFamily="49" charset="-122"/>
              </a:rPr>
              <a:t>关键词：     </a:t>
            </a:r>
            <a:r>
              <a:rPr lang="en-US" altLang="zh-CN" sz="2000" dirty="0" smtClean="0">
                <a:solidFill>
                  <a:prstClr val="black"/>
                </a:solidFill>
                <a:latin typeface="黑体" panose="02010609060101010101" pitchFamily="49" charset="-122"/>
                <a:ea typeface="黑体" panose="02010609060101010101" pitchFamily="49" charset="-122"/>
              </a:rPr>
              <a:t>3-5</a:t>
            </a:r>
            <a:r>
              <a:rPr lang="zh-CN" altLang="en-US" sz="2000" dirty="0" smtClean="0">
                <a:solidFill>
                  <a:prstClr val="black"/>
                </a:solidFill>
                <a:latin typeface="黑体" panose="02010609060101010101" pitchFamily="49" charset="-122"/>
                <a:ea typeface="黑体" panose="02010609060101010101" pitchFamily="49" charset="-122"/>
              </a:rPr>
              <a:t>个关键词</a:t>
            </a:r>
            <a:r>
              <a:rPr lang="en-US" sz="2000" dirty="0" smtClean="0">
                <a:solidFill>
                  <a:prstClr val="black"/>
                </a:solidFill>
                <a:latin typeface="黑体" panose="02010609060101010101" pitchFamily="49" charset="-122"/>
                <a:ea typeface="黑体" panose="02010609060101010101" pitchFamily="49" charset="-122"/>
              </a:rPr>
              <a:t>     </a:t>
            </a:r>
            <a:endParaRPr sz="2400" dirty="0">
              <a:solidFill>
                <a:prstClr val="black"/>
              </a:solidFill>
              <a:latin typeface="隶书" panose="02010509060101010101" pitchFamily="49" charset="-122"/>
              <a:ea typeface="隶书" panose="02010509060101010101" pitchFamily="49" charset="-122"/>
            </a:endParaRPr>
          </a:p>
        </p:txBody>
      </p:sp>
      <p:sp>
        <p:nvSpPr>
          <p:cNvPr id="6" name="流程图: 过程 5"/>
          <p:cNvSpPr/>
          <p:nvPr/>
        </p:nvSpPr>
        <p:spPr>
          <a:xfrm>
            <a:off x="0" y="-11312"/>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965" y="913284"/>
            <a:ext cx="8646981" cy="4524315"/>
          </a:xfrm>
          <a:prstGeom prst="rect">
            <a:avLst/>
          </a:prstGeom>
          <a:noFill/>
        </p:spPr>
        <p:txBody>
          <a:bodyPr wrap="square" rtlCol="0">
            <a:spAutoFit/>
          </a:bodyPr>
          <a:lstStyle/>
          <a:p>
            <a:pPr>
              <a:lnSpc>
                <a:spcPct val="150000"/>
              </a:lnSpc>
              <a:buFont typeface="Wingdings" panose="05000000000000000000" charset="0"/>
              <a:buChar char="Ø"/>
            </a:pPr>
            <a:r>
              <a:rPr lang="zh-CN" altLang="en-US" sz="2400" dirty="0" smtClean="0">
                <a:solidFill>
                  <a:srgbClr val="FF0000"/>
                </a:solidFill>
                <a:latin typeface="黑体" panose="02010609060101010101" pitchFamily="49" charset="-122"/>
                <a:ea typeface="黑体" panose="02010609060101010101" pitchFamily="49" charset="-122"/>
              </a:rPr>
              <a:t>主题：</a:t>
            </a:r>
            <a:r>
              <a:rPr lang="zh-CN" altLang="en-US" sz="2400" dirty="0" smtClean="0">
                <a:latin typeface="黑体" panose="02010609060101010101" pitchFamily="49" charset="-122"/>
                <a:ea typeface="黑体" panose="02010609060101010101" pitchFamily="49" charset="-122"/>
              </a:rPr>
              <a:t>“</a:t>
            </a:r>
            <a:r>
              <a:rPr lang="zh-CN" altLang="en-US" sz="2400" dirty="0" smtClean="0">
                <a:solidFill>
                  <a:srgbClr val="FF0000"/>
                </a:solidFill>
                <a:latin typeface="黑体" panose="02010609060101010101" pitchFamily="49" charset="-122"/>
                <a:ea typeface="黑体" panose="02010609060101010101" pitchFamily="49" charset="-122"/>
              </a:rPr>
              <a:t>方寸提案，精彩青春</a:t>
            </a:r>
            <a:r>
              <a:rPr lang="zh-CN" altLang="en-US" sz="2400" dirty="0" smtClean="0">
                <a:solidFill>
                  <a:prstClr val="black"/>
                </a:solidFill>
                <a:latin typeface="黑体" panose="02010609060101010101" pitchFamily="49" charset="-122"/>
                <a:ea typeface="黑体" panose="02010609060101010101" pitchFamily="49" charset="-122"/>
              </a:rPr>
              <a:t>”</a:t>
            </a:r>
            <a:endParaRPr lang="en-US" altLang="zh-CN" sz="24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zh-CN" altLang="en-US" sz="2400" dirty="0" smtClean="0">
                <a:solidFill>
                  <a:srgbClr val="FF0000"/>
                </a:solidFill>
                <a:latin typeface="黑体" panose="02010609060101010101" pitchFamily="49" charset="-122"/>
                <a:ea typeface="黑体" panose="02010609060101010101" pitchFamily="49" charset="-122"/>
              </a:rPr>
              <a:t>管理</a:t>
            </a:r>
            <a:r>
              <a:rPr lang="zh-CN" altLang="en-US" sz="2400" dirty="0">
                <a:solidFill>
                  <a:srgbClr val="FF0000"/>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课程式管理，</a:t>
            </a:r>
            <a:r>
              <a:rPr lang="en-US" altLang="zh-CN" sz="2400" dirty="0">
                <a:solidFill>
                  <a:prstClr val="black"/>
                </a:solidFill>
                <a:latin typeface="黑体" panose="02010609060101010101" pitchFamily="49" charset="-122"/>
                <a:ea typeface="黑体" panose="02010609060101010101" pitchFamily="49" charset="-122"/>
              </a:rPr>
              <a:t>2</a:t>
            </a:r>
            <a:r>
              <a:rPr lang="zh-CN" altLang="en-US" sz="2400" dirty="0" smtClean="0">
                <a:solidFill>
                  <a:prstClr val="black"/>
                </a:solidFill>
                <a:latin typeface="黑体" panose="02010609060101010101" pitchFamily="49" charset="-122"/>
                <a:ea typeface="黑体" panose="02010609060101010101" pitchFamily="49" charset="-122"/>
              </a:rPr>
              <a:t>学分；</a:t>
            </a:r>
            <a:r>
              <a:rPr lang="en-US" altLang="zh-CN" sz="2400" dirty="0" smtClean="0">
                <a:solidFill>
                  <a:prstClr val="black"/>
                </a:solidFill>
                <a:latin typeface="黑体" panose="02010609060101010101" pitchFamily="49" charset="-122"/>
                <a:ea typeface="黑体" panose="02010609060101010101" pitchFamily="49" charset="-122"/>
              </a:rPr>
              <a:t>60</a:t>
            </a:r>
            <a:r>
              <a:rPr lang="zh-CN" altLang="en-US" sz="2400" dirty="0">
                <a:solidFill>
                  <a:prstClr val="black"/>
                </a:solidFill>
                <a:latin typeface="黑体" panose="02010609060101010101" pitchFamily="49" charset="-122"/>
                <a:ea typeface="黑体" panose="02010609060101010101" pitchFamily="49" charset="-122"/>
              </a:rPr>
              <a:t>分及格，每</a:t>
            </a:r>
            <a:r>
              <a:rPr lang="en-US" altLang="zh-CN" sz="2400" dirty="0">
                <a:solidFill>
                  <a:prstClr val="black"/>
                </a:solidFill>
                <a:latin typeface="黑体" panose="02010609060101010101" pitchFamily="49" charset="-122"/>
                <a:ea typeface="黑体" panose="02010609060101010101" pitchFamily="49" charset="-122"/>
              </a:rPr>
              <a:t>5</a:t>
            </a:r>
            <a:r>
              <a:rPr lang="zh-CN" altLang="en-US" sz="2400" dirty="0">
                <a:solidFill>
                  <a:prstClr val="black"/>
                </a:solidFill>
                <a:latin typeface="黑体" panose="02010609060101010101" pitchFamily="49" charset="-122"/>
                <a:ea typeface="黑体" panose="02010609060101010101" pitchFamily="49" charset="-122"/>
              </a:rPr>
              <a:t>分进一档。</a:t>
            </a:r>
          </a:p>
          <a:p>
            <a:pPr>
              <a:lnSpc>
                <a:spcPct val="150000"/>
              </a:lnSpc>
              <a:buFont typeface="Wingdings" panose="05000000000000000000" charset="0"/>
              <a:buChar char="Ø"/>
            </a:pPr>
            <a:r>
              <a:rPr lang="zh-CN" altLang="en-US" sz="2400" dirty="0">
                <a:solidFill>
                  <a:srgbClr val="FF0000"/>
                </a:solidFill>
                <a:latin typeface="黑体" panose="02010609060101010101" pitchFamily="49" charset="-122"/>
                <a:ea typeface="黑体" panose="02010609060101010101" pitchFamily="49" charset="-122"/>
              </a:rPr>
              <a:t>运行</a:t>
            </a:r>
            <a:r>
              <a:rPr lang="zh-CN" altLang="en-US" sz="2400" dirty="0" smtClean="0">
                <a:solidFill>
                  <a:srgbClr val="FF0000"/>
                </a:solidFill>
                <a:latin typeface="黑体" panose="02010609060101010101" pitchFamily="49" charset="-122"/>
                <a:ea typeface="黑体" panose="02010609060101010101" pitchFamily="49" charset="-122"/>
              </a:rPr>
              <a:t>：</a:t>
            </a:r>
            <a:r>
              <a:rPr lang="zh-CN" altLang="en-US" sz="2400" dirty="0" smtClean="0">
                <a:solidFill>
                  <a:prstClr val="black"/>
                </a:solidFill>
                <a:latin typeface="黑体" panose="02010609060101010101" pitchFamily="49" charset="-122"/>
                <a:ea typeface="黑体" panose="02010609060101010101" pitchFamily="49" charset="-122"/>
              </a:rPr>
              <a:t>马院与党委统战部等部门协调</a:t>
            </a:r>
            <a:r>
              <a:rPr lang="zh-CN" altLang="en-US" sz="2400" dirty="0">
                <a:solidFill>
                  <a:prstClr val="black"/>
                </a:solidFill>
                <a:latin typeface="黑体" panose="02010609060101010101" pitchFamily="49" charset="-122"/>
                <a:ea typeface="黑体" panose="02010609060101010101" pitchFamily="49" charset="-122"/>
              </a:rPr>
              <a:t>联动</a:t>
            </a:r>
          </a:p>
          <a:p>
            <a:pPr>
              <a:lnSpc>
                <a:spcPct val="150000"/>
              </a:lnSpc>
              <a:buFont typeface="Wingdings" panose="05000000000000000000" charset="0"/>
              <a:buChar char="Ø"/>
            </a:pPr>
            <a:r>
              <a:rPr lang="zh-CN" altLang="en-US" sz="2400" dirty="0">
                <a:solidFill>
                  <a:srgbClr val="FF0000"/>
                </a:solidFill>
                <a:latin typeface="黑体" panose="02010609060101010101" pitchFamily="49" charset="-122"/>
                <a:ea typeface="黑体" panose="02010609060101010101" pitchFamily="49" charset="-122"/>
              </a:rPr>
              <a:t>评价</a:t>
            </a:r>
            <a:r>
              <a:rPr lang="zh-CN" altLang="en-US" sz="2400" dirty="0" smtClean="0">
                <a:solidFill>
                  <a:srgbClr val="FF0000"/>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百分制</a:t>
            </a:r>
            <a:r>
              <a:rPr lang="zh-CN" altLang="en-US" sz="2400" dirty="0" smtClean="0">
                <a:solidFill>
                  <a:prstClr val="black"/>
                </a:solidFill>
                <a:latin typeface="黑体" panose="02010609060101010101" pitchFamily="49" charset="-122"/>
                <a:ea typeface="黑体" panose="02010609060101010101" pitchFamily="49" charset="-122"/>
              </a:rPr>
              <a:t>考核。优秀报告参加“</a:t>
            </a:r>
            <a:r>
              <a:rPr lang="zh-CN" altLang="en-US" sz="2400" dirty="0" smtClean="0">
                <a:solidFill>
                  <a:srgbClr val="FF0000"/>
                </a:solidFill>
                <a:latin typeface="黑体" panose="02010609060101010101" pitchFamily="49" charset="-122"/>
                <a:ea typeface="黑体" panose="02010609060101010101" pitchFamily="49" charset="-122"/>
              </a:rPr>
              <a:t>模拟</a:t>
            </a:r>
            <a:r>
              <a:rPr lang="zh-CN" altLang="en-US" sz="2400" dirty="0">
                <a:solidFill>
                  <a:srgbClr val="FF0000"/>
                </a:solidFill>
                <a:latin typeface="黑体" panose="02010609060101010101" pitchFamily="49" charset="-122"/>
                <a:ea typeface="黑体" panose="02010609060101010101" pitchFamily="49" charset="-122"/>
              </a:rPr>
              <a:t>政协提案</a:t>
            </a:r>
            <a:r>
              <a:rPr lang="zh-CN" altLang="en-US" sz="2400" dirty="0" smtClean="0">
                <a:solidFill>
                  <a:srgbClr val="FF0000"/>
                </a:solidFill>
                <a:latin typeface="黑体" panose="02010609060101010101" pitchFamily="49" charset="-122"/>
                <a:ea typeface="黑体" panose="02010609060101010101" pitchFamily="49" charset="-122"/>
              </a:rPr>
              <a:t>大赛</a:t>
            </a:r>
            <a:r>
              <a:rPr lang="zh-CN" altLang="en-US" sz="2400" dirty="0" smtClean="0">
                <a:solidFill>
                  <a:prstClr val="black"/>
                </a:solidFill>
                <a:latin typeface="黑体" panose="02010609060101010101" pitchFamily="49" charset="-122"/>
                <a:ea typeface="黑体" panose="02010609060101010101" pitchFamily="49" charset="-122"/>
              </a:rPr>
              <a:t>”</a:t>
            </a:r>
            <a:endParaRPr lang="zh-CN" altLang="en-US" sz="2400" dirty="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zh-CN" altLang="en-US" sz="2400" dirty="0">
                <a:solidFill>
                  <a:srgbClr val="FF0000"/>
                </a:solidFill>
                <a:latin typeface="黑体" panose="02010609060101010101" pitchFamily="49" charset="-122"/>
                <a:ea typeface="黑体" panose="02010609060101010101" pitchFamily="49" charset="-122"/>
              </a:rPr>
              <a:t>展示</a:t>
            </a:r>
            <a:r>
              <a:rPr lang="zh-CN" altLang="en-US" sz="2400" dirty="0" smtClean="0">
                <a:solidFill>
                  <a:srgbClr val="FF0000"/>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参与人民政协报、人民政协网品牌</a:t>
            </a:r>
            <a:r>
              <a:rPr lang="zh-CN" altLang="en-US" sz="2400" dirty="0" smtClean="0">
                <a:solidFill>
                  <a:prstClr val="black"/>
                </a:solidFill>
                <a:latin typeface="黑体" panose="02010609060101010101" pitchFamily="49" charset="-122"/>
                <a:ea typeface="黑体" panose="02010609060101010101" pitchFamily="49" charset="-122"/>
              </a:rPr>
              <a:t>栏目</a:t>
            </a:r>
            <a:endParaRPr lang="en-US" altLang="zh-CN" sz="2400" dirty="0" smtClean="0">
              <a:solidFill>
                <a:prstClr val="black"/>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zh-CN" altLang="en-US" sz="2400" dirty="0" smtClean="0">
                <a:solidFill>
                  <a:srgbClr val="FF0000"/>
                </a:solidFill>
                <a:latin typeface="黑体" panose="02010609060101010101" pitchFamily="49" charset="-122"/>
                <a:ea typeface="黑体" panose="02010609060101010101" pitchFamily="49" charset="-122"/>
              </a:rPr>
              <a:t>评奖：</a:t>
            </a:r>
            <a:r>
              <a:rPr lang="zh-CN" altLang="en-US" sz="2400" dirty="0" smtClean="0">
                <a:latin typeface="黑体" panose="02010609060101010101" pitchFamily="49" charset="-122"/>
                <a:ea typeface="黑体" panose="02010609060101010101" pitchFamily="49" charset="-122"/>
              </a:rPr>
              <a:t>评选优秀报告一等奖、</a:t>
            </a:r>
            <a:r>
              <a:rPr lang="zh-CN" altLang="en-US" sz="2400" dirty="0">
                <a:latin typeface="黑体" panose="02010609060101010101" pitchFamily="49" charset="-122"/>
                <a:ea typeface="黑体" panose="02010609060101010101" pitchFamily="49" charset="-122"/>
              </a:rPr>
              <a:t>二等奖、三等奖、优秀提案</a:t>
            </a:r>
            <a:r>
              <a:rPr lang="zh-CN" altLang="en-US" sz="2400" dirty="0" smtClean="0">
                <a:latin typeface="黑体" panose="02010609060101010101" pitchFamily="49" charset="-122"/>
                <a:ea typeface="黑体" panose="02010609060101010101" pitchFamily="49" charset="-122"/>
              </a:rPr>
              <a:t>奖、</a:t>
            </a:r>
            <a:r>
              <a:rPr lang="zh-CN" altLang="en-US" sz="2400" dirty="0">
                <a:latin typeface="黑体" panose="02010609060101010101" pitchFamily="49" charset="-122"/>
                <a:ea typeface="黑体" panose="02010609060101010101" pitchFamily="49" charset="-122"/>
              </a:rPr>
              <a:t>校级优秀社会实践</a:t>
            </a:r>
            <a:r>
              <a:rPr lang="zh-CN" altLang="en-US" sz="2400" dirty="0" smtClean="0">
                <a:latin typeface="黑体" panose="02010609060101010101" pitchFamily="49" charset="-122"/>
                <a:ea typeface="黑体" panose="02010609060101010101" pitchFamily="49" charset="-122"/>
              </a:rPr>
              <a:t>报告、优秀指导教师。</a:t>
            </a:r>
            <a:endParaRPr lang="zh-CN" altLang="en-US" sz="2400" dirty="0">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endParaRPr sz="2400" b="1" dirty="0">
              <a:solidFill>
                <a:prstClr val="black"/>
              </a:solidFill>
              <a:latin typeface="宋体" panose="02010600030101010101" pitchFamily="2" charset="-122"/>
              <a:ea typeface="宋体" panose="02010600030101010101" pitchFamily="2" charset="-122"/>
            </a:endParaRPr>
          </a:p>
        </p:txBody>
      </p:sp>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9" name="文本框 32"/>
          <p:cNvSpPr txBox="1"/>
          <p:nvPr/>
        </p:nvSpPr>
        <p:spPr>
          <a:xfrm>
            <a:off x="452965" y="72453"/>
            <a:ext cx="5671610" cy="460375"/>
          </a:xfrm>
          <a:prstGeom prst="rect">
            <a:avLst/>
          </a:prstGeom>
          <a:noFill/>
        </p:spPr>
        <p:txBody>
          <a:bodyPr wrap="square" rtlCol="0">
            <a:spAutoFit/>
          </a:bodyPr>
          <a:lstStyle/>
          <a:p>
            <a:pPr lvl="0"/>
            <a:r>
              <a:rPr lang="zh-CN" altLang="en-US" sz="2400" b="1" kern="0" dirty="0" smtClean="0">
                <a:solidFill>
                  <a:prstClr val="white"/>
                </a:solidFill>
                <a:latin typeface="微软雅黑" panose="020B0503020204020204" pitchFamily="34" charset="-122"/>
                <a:ea typeface="微软雅黑" panose="020B0503020204020204" pitchFamily="34" charset="-122"/>
              </a:rPr>
              <a:t>一    </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a:t>
            </a:r>
            <a:r>
              <a:rPr lang="zh-CN" altLang="en-US" sz="2400" b="1" kern="0" dirty="0">
                <a:solidFill>
                  <a:prstClr val="white"/>
                </a:solidFill>
                <a:latin typeface="微软雅黑" panose="020B0503020204020204" pitchFamily="34" charset="-122"/>
                <a:ea typeface="微软雅黑" panose="020B0503020204020204" pitchFamily="34" charset="-122"/>
              </a:rPr>
              <a:t>社会实践工作思路与流程</a:t>
            </a:r>
          </a:p>
        </p:txBody>
      </p:sp>
      <p:pic>
        <p:nvPicPr>
          <p:cNvPr id="11"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5736" y="841276"/>
            <a:ext cx="8172528" cy="3785652"/>
          </a:xfrm>
          <a:prstGeom prst="rect">
            <a:avLst/>
          </a:prstGeom>
          <a:noFill/>
        </p:spPr>
        <p:txBody>
          <a:bodyPr wrap="square" rtlCol="0">
            <a:spAutoFit/>
          </a:bodyPr>
          <a:lstStyle/>
          <a:p>
            <a:pPr>
              <a:lnSpc>
                <a:spcPct val="150000"/>
              </a:lnSpc>
            </a:pPr>
            <a:r>
              <a:rPr lang="en-US" sz="2000" dirty="0" smtClean="0">
                <a:solidFill>
                  <a:srgbClr val="FF0000"/>
                </a:solidFill>
                <a:latin typeface="黑体" panose="02010609060101010101" pitchFamily="49" charset="-122"/>
                <a:ea typeface="黑体" panose="02010609060101010101" pitchFamily="49" charset="-122"/>
              </a:rPr>
              <a:t>D.</a:t>
            </a:r>
            <a:r>
              <a:rPr lang="zh-CN" altLang="en-US" sz="2000" dirty="0" smtClean="0">
                <a:solidFill>
                  <a:srgbClr val="FF0000"/>
                </a:solidFill>
                <a:latin typeface="黑体" panose="02010609060101010101" pitchFamily="49" charset="-122"/>
                <a:ea typeface="黑体" panose="02010609060101010101" pitchFamily="49" charset="-122"/>
              </a:rPr>
              <a:t>前言：</a:t>
            </a:r>
            <a:endParaRPr lang="en-US" altLang="zh-CN" sz="2000"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sz="2000" dirty="0" smtClean="0">
                <a:solidFill>
                  <a:prstClr val="black"/>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前言是社会实践报告的开头部分，对全文起总领和引导作用，向读者介绍</a:t>
            </a:r>
            <a:r>
              <a:rPr lang="zh-CN" altLang="en-US" sz="2000" dirty="0" smtClean="0">
                <a:solidFill>
                  <a:srgbClr val="FF0000"/>
                </a:solidFill>
                <a:latin typeface="黑体" panose="02010609060101010101" pitchFamily="49" charset="-122"/>
                <a:ea typeface="黑体" panose="02010609060101010101" pitchFamily="49" charset="-122"/>
              </a:rPr>
              <a:t>社会实践的背景、主旨、目的和方法，</a:t>
            </a:r>
            <a:r>
              <a:rPr lang="zh-CN" altLang="en-US" sz="2000" dirty="0" smtClean="0">
                <a:solidFill>
                  <a:prstClr val="black"/>
                </a:solidFill>
                <a:latin typeface="黑体" panose="02010609060101010101" pitchFamily="49" charset="-122"/>
                <a:ea typeface="黑体" panose="02010609060101010101" pitchFamily="49" charset="-122"/>
              </a:rPr>
              <a:t>为报告主体做好铺垫。</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pPr>
            <a:r>
              <a:rPr lang="en-US" sz="2000" dirty="0">
                <a:solidFill>
                  <a:prstClr val="black"/>
                </a:solidFill>
                <a:latin typeface="黑体" panose="02010609060101010101" pitchFamily="49" charset="-122"/>
                <a:ea typeface="黑体" panose="02010609060101010101" pitchFamily="49" charset="-122"/>
              </a:rPr>
              <a:t> </a:t>
            </a:r>
            <a:r>
              <a:rPr lang="en-US" sz="2000" dirty="0" smtClean="0">
                <a:solidFill>
                  <a:prstClr val="black"/>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实践报告的前言要简明扼要，因此要认真推敲。</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pPr>
            <a:r>
              <a:rPr lang="en-US" sz="2000" dirty="0" smtClean="0">
                <a:solidFill>
                  <a:srgbClr val="FF0000"/>
                </a:solidFill>
                <a:latin typeface="黑体" panose="02010609060101010101" pitchFamily="49" charset="-122"/>
                <a:ea typeface="黑体" panose="02010609060101010101" pitchFamily="49" charset="-122"/>
              </a:rPr>
              <a:t>E.</a:t>
            </a:r>
            <a:r>
              <a:rPr lang="zh-CN" altLang="en-US" sz="2000" dirty="0" smtClean="0">
                <a:solidFill>
                  <a:srgbClr val="FF0000"/>
                </a:solidFill>
                <a:latin typeface="黑体" panose="02010609060101010101" pitchFamily="49" charset="-122"/>
                <a:ea typeface="黑体" panose="02010609060101010101" pitchFamily="49" charset="-122"/>
              </a:rPr>
              <a:t>主体：</a:t>
            </a:r>
            <a:endParaRPr lang="en-US" altLang="zh-CN" sz="2000"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sz="2000" dirty="0">
                <a:solidFill>
                  <a:prstClr val="black"/>
                </a:solidFill>
                <a:latin typeface="黑体" panose="02010609060101010101" pitchFamily="49" charset="-122"/>
                <a:ea typeface="黑体" panose="02010609060101010101" pitchFamily="49" charset="-122"/>
              </a:rPr>
              <a:t> </a:t>
            </a:r>
            <a:r>
              <a:rPr lang="en-US" sz="2000" dirty="0" smtClean="0">
                <a:solidFill>
                  <a:prstClr val="black"/>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社会实践报告的正文，是整个报告的中心和主要</a:t>
            </a:r>
            <a:r>
              <a:rPr lang="zh-CN" altLang="en-US" sz="2000" dirty="0">
                <a:solidFill>
                  <a:prstClr val="black"/>
                </a:solidFill>
                <a:latin typeface="黑体" panose="02010609060101010101" pitchFamily="49" charset="-122"/>
                <a:ea typeface="黑体" panose="02010609060101010101" pitchFamily="49" charset="-122"/>
              </a:rPr>
              <a:t>部分。包括</a:t>
            </a:r>
            <a:r>
              <a:rPr lang="zh-CN" altLang="en-US" sz="2000" dirty="0">
                <a:solidFill>
                  <a:srgbClr val="FF0000"/>
                </a:solidFill>
                <a:latin typeface="黑体" panose="02010609060101010101" pitchFamily="49" charset="-122"/>
                <a:ea typeface="黑体" panose="02010609060101010101" pitchFamily="49" charset="-122"/>
              </a:rPr>
              <a:t>调查过程综述、调研内容、所采用的方法、发现的问题、结论、解决建议及</a:t>
            </a:r>
            <a:r>
              <a:rPr lang="zh-CN" altLang="en-US" sz="2000" dirty="0" smtClean="0">
                <a:solidFill>
                  <a:srgbClr val="FF0000"/>
                </a:solidFill>
                <a:latin typeface="黑体" panose="02010609060101010101" pitchFamily="49" charset="-122"/>
                <a:ea typeface="黑体" panose="02010609060101010101" pitchFamily="49" charset="-122"/>
              </a:rPr>
              <a:t>措施等。</a:t>
            </a:r>
            <a:r>
              <a:rPr lang="en-US" altLang="zh-CN" sz="2000" dirty="0">
                <a:solidFill>
                  <a:prstClr val="black"/>
                </a:solidFill>
                <a:latin typeface="黑体" panose="02010609060101010101" pitchFamily="49" charset="-122"/>
                <a:ea typeface="黑体" panose="02010609060101010101" pitchFamily="49" charset="-122"/>
              </a:rPr>
              <a:t>5000</a:t>
            </a:r>
            <a:r>
              <a:rPr lang="zh-CN" altLang="en-US" sz="2000" dirty="0" smtClean="0">
                <a:solidFill>
                  <a:prstClr val="black"/>
                </a:solidFill>
                <a:latin typeface="黑体" panose="02010609060101010101" pitchFamily="49" charset="-122"/>
                <a:ea typeface="黑体" panose="02010609060101010101" pitchFamily="49" charset="-122"/>
              </a:rPr>
              <a:t>字以上。</a:t>
            </a:r>
            <a:endParaRPr lang="en-US" altLang="zh-CN" sz="2000" dirty="0" smtClean="0">
              <a:solidFill>
                <a:prstClr val="black"/>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过程 5"/>
          <p:cNvSpPr/>
          <p:nvPr/>
        </p:nvSpPr>
        <p:spPr>
          <a:xfrm>
            <a:off x="0" y="3492"/>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4"/>
          <p:cNvSpPr txBox="1"/>
          <p:nvPr/>
        </p:nvSpPr>
        <p:spPr>
          <a:xfrm>
            <a:off x="683568" y="1345332"/>
            <a:ext cx="7776864" cy="3046988"/>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ü"/>
            </a:pPr>
            <a:r>
              <a:rPr lang="zh-CN" altLang="en-US" sz="3200" dirty="0" smtClean="0">
                <a:solidFill>
                  <a:srgbClr val="FF0000"/>
                </a:solidFill>
                <a:latin typeface="黑体" panose="02010609060101010101" pitchFamily="49" charset="-122"/>
                <a:ea typeface="黑体" panose="02010609060101010101" pitchFamily="49" charset="-122"/>
              </a:rPr>
              <a:t>论文主体部分</a:t>
            </a:r>
            <a:r>
              <a:rPr lang="zh-CN" altLang="en-US" sz="3200" dirty="0" smtClean="0">
                <a:latin typeface="黑体" panose="02010609060101010101" pitchFamily="49" charset="-122"/>
                <a:ea typeface="黑体" panose="02010609060101010101" pitchFamily="49" charset="-122"/>
              </a:rPr>
              <a:t>：要求</a:t>
            </a:r>
            <a:r>
              <a:rPr lang="zh-CN" altLang="en-US" sz="3200" dirty="0">
                <a:latin typeface="黑体" panose="02010609060101010101" pitchFamily="49" charset="-122"/>
                <a:ea typeface="黑体" panose="02010609060101010101" pitchFamily="49" charset="-122"/>
              </a:rPr>
              <a:t>报告</a:t>
            </a:r>
            <a:r>
              <a:rPr lang="zh-CN" altLang="en-US" sz="3200" dirty="0" smtClean="0">
                <a:latin typeface="黑体" panose="02010609060101010101" pitchFamily="49" charset="-122"/>
                <a:ea typeface="黑体" panose="02010609060101010101" pitchFamily="49" charset="-122"/>
              </a:rPr>
              <a:t>中一定要</a:t>
            </a:r>
            <a:r>
              <a:rPr lang="zh-CN" altLang="en-US" sz="3200" dirty="0">
                <a:latin typeface="黑体" panose="02010609060101010101" pitchFamily="49" charset="-122"/>
                <a:ea typeface="黑体" panose="02010609060101010101" pitchFamily="49" charset="-122"/>
              </a:rPr>
              <a:t>有</a:t>
            </a:r>
            <a:r>
              <a:rPr lang="zh-CN" altLang="en-US" sz="3200" dirty="0" smtClean="0">
                <a:solidFill>
                  <a:srgbClr val="FF0000"/>
                </a:solidFill>
                <a:latin typeface="黑体" panose="02010609060101010101" pitchFamily="49" charset="-122"/>
                <a:ea typeface="黑体" panose="02010609060101010101" pitchFamily="49" charset="-122"/>
              </a:rPr>
              <a:t>“问题提出的背景</a:t>
            </a:r>
            <a:r>
              <a:rPr lang="zh-CN" altLang="en-US" sz="3200" dirty="0">
                <a:solidFill>
                  <a:srgbClr val="FF0000"/>
                </a:solidFill>
                <a:latin typeface="黑体" panose="02010609060101010101" pitchFamily="49" charset="-122"/>
                <a:ea typeface="黑体" panose="02010609060101010101" pitchFamily="49" charset="-122"/>
              </a:rPr>
              <a:t>、趋势、现状分析、相关政策文件及存在问题</a:t>
            </a:r>
            <a:r>
              <a:rPr lang="zh-CN" altLang="en-US" sz="3200" dirty="0" smtClean="0">
                <a:solidFill>
                  <a:srgbClr val="FF0000"/>
                </a:solidFill>
                <a:latin typeface="黑体" panose="02010609060101010101" pitchFamily="49" charset="-122"/>
                <a:ea typeface="黑体" panose="02010609060101010101" pitchFamily="49" charset="-122"/>
              </a:rPr>
              <a:t>、问题原因、建议</a:t>
            </a:r>
            <a:r>
              <a:rPr lang="zh-CN" altLang="en-US" sz="3200" dirty="0">
                <a:solidFill>
                  <a:srgbClr val="FF0000"/>
                </a:solidFill>
                <a:latin typeface="黑体" panose="02010609060101010101" pitchFamily="49" charset="-122"/>
                <a:ea typeface="黑体" panose="02010609060101010101" pitchFamily="49" charset="-122"/>
              </a:rPr>
              <a:t>对策”</a:t>
            </a:r>
            <a:r>
              <a:rPr lang="zh-CN" altLang="en-US" sz="3200" dirty="0">
                <a:latin typeface="黑体" panose="02010609060101010101" pitchFamily="49" charset="-122"/>
                <a:ea typeface="黑体" panose="02010609060101010101" pitchFamily="49" charset="-122"/>
              </a:rPr>
              <a:t>等</a:t>
            </a:r>
            <a:r>
              <a:rPr lang="zh-CN" altLang="en-US" sz="3200" dirty="0" smtClean="0">
                <a:latin typeface="黑体" panose="02010609060101010101" pitchFamily="49" charset="-122"/>
                <a:ea typeface="黑体" panose="02010609060101010101" pitchFamily="49" charset="-122"/>
              </a:rPr>
              <a:t>内容。</a:t>
            </a:r>
            <a:endParaRPr sz="32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95875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过程 5"/>
          <p:cNvSpPr/>
          <p:nvPr/>
        </p:nvSpPr>
        <p:spPr>
          <a:xfrm>
            <a:off x="0" y="3492"/>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descr="C:\Users\ABIGAL~1\AppData\Local\Temp\WeChat Files\5d8d305cead25eae5ea48a626542f4f.jpg"/>
          <p:cNvPicPr/>
          <p:nvPr/>
        </p:nvPicPr>
        <p:blipFill rotWithShape="1">
          <a:blip r:embed="rId4" cstate="print">
            <a:extLst>
              <a:ext uri="{28A0092B-C50C-407E-A947-70E740481C1C}">
                <a14:useLocalDpi xmlns:a14="http://schemas.microsoft.com/office/drawing/2010/main" val="0"/>
              </a:ext>
            </a:extLst>
          </a:blip>
          <a:srcRect t="4073"/>
          <a:stretch/>
        </p:blipFill>
        <p:spPr bwMode="auto">
          <a:xfrm>
            <a:off x="3239852" y="894278"/>
            <a:ext cx="2664296" cy="4075456"/>
          </a:xfrm>
          <a:prstGeom prst="rect">
            <a:avLst/>
          </a:prstGeom>
          <a:noFill/>
          <a:ln>
            <a:noFill/>
          </a:ln>
        </p:spPr>
      </p:pic>
      <p:pic>
        <p:nvPicPr>
          <p:cNvPr id="10" name="图片 9" descr="C:\Users\ABIGAL~1\AppData\Local\Temp\WeChat Files\00ef0e8b077937580fd3bdb7f0cd579.jpg"/>
          <p:cNvPicPr/>
          <p:nvPr/>
        </p:nvPicPr>
        <p:blipFill rotWithShape="1">
          <a:blip r:embed="rId5" cstate="print">
            <a:extLst>
              <a:ext uri="{28A0092B-C50C-407E-A947-70E740481C1C}">
                <a14:useLocalDpi xmlns:a14="http://schemas.microsoft.com/office/drawing/2010/main" val="0"/>
              </a:ext>
            </a:extLst>
          </a:blip>
          <a:srcRect t="4073"/>
          <a:stretch/>
        </p:blipFill>
        <p:spPr bwMode="auto">
          <a:xfrm>
            <a:off x="6156176" y="913284"/>
            <a:ext cx="2664296" cy="4075455"/>
          </a:xfrm>
          <a:prstGeom prst="rect">
            <a:avLst/>
          </a:prstGeom>
          <a:noFill/>
          <a:ln>
            <a:noFill/>
          </a:ln>
        </p:spPr>
      </p:pic>
      <p:grpSp>
        <p:nvGrpSpPr>
          <p:cNvPr id="3" name="组合 2"/>
          <p:cNvGrpSpPr/>
          <p:nvPr/>
        </p:nvGrpSpPr>
        <p:grpSpPr>
          <a:xfrm>
            <a:off x="220728" y="709612"/>
            <a:ext cx="3004396" cy="4317196"/>
            <a:chOff x="220728" y="709612"/>
            <a:chExt cx="3004396" cy="4317196"/>
          </a:xfrm>
        </p:grpSpPr>
        <p:pic>
          <p:nvPicPr>
            <p:cNvPr id="1026" name="Picture 2" descr="C:\Users\yang\Desktop\23520722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8292" b="17531"/>
            <a:stretch/>
          </p:blipFill>
          <p:spPr bwMode="auto">
            <a:xfrm>
              <a:off x="235455" y="1089796"/>
              <a:ext cx="2736304" cy="39370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0728" y="709612"/>
              <a:ext cx="3004396"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“假如我是</a:t>
              </a:r>
              <a:r>
                <a:rPr lang="zh-CN" altLang="en-US" b="1" dirty="0" smtClean="0">
                  <a:solidFill>
                    <a:srgbClr val="FF0000"/>
                  </a:solidFill>
                  <a:latin typeface="微软雅黑" panose="020B0503020204020204" pitchFamily="34" charset="-122"/>
                  <a:ea typeface="微软雅黑" panose="020B0503020204020204" pitchFamily="34" charset="-122"/>
                </a:rPr>
                <a:t>委员”小程序</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018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43608" y="913284"/>
            <a:ext cx="6264696" cy="3323987"/>
          </a:xfrm>
          <a:prstGeom prst="rect">
            <a:avLst/>
          </a:prstGeom>
          <a:noFill/>
        </p:spPr>
        <p:txBody>
          <a:bodyPr wrap="square" rtlCol="0">
            <a:spAutoFit/>
          </a:bodyPr>
          <a:lstStyle/>
          <a:p>
            <a:pPr>
              <a:lnSpc>
                <a:spcPct val="150000"/>
              </a:lnSpc>
            </a:pPr>
            <a:r>
              <a:rPr lang="en-US" sz="2000" dirty="0" smtClean="0">
                <a:solidFill>
                  <a:srgbClr val="FF0000"/>
                </a:solidFill>
                <a:latin typeface="黑体" panose="02010609060101010101" pitchFamily="49" charset="-122"/>
                <a:ea typeface="黑体" panose="02010609060101010101" pitchFamily="49" charset="-122"/>
              </a:rPr>
              <a:t>F.</a:t>
            </a:r>
            <a:r>
              <a:rPr lang="zh-CN" altLang="en-US" sz="2000" dirty="0" smtClean="0">
                <a:solidFill>
                  <a:srgbClr val="FF0000"/>
                </a:solidFill>
                <a:latin typeface="黑体" panose="02010609060101010101" pitchFamily="49" charset="-122"/>
                <a:ea typeface="黑体" panose="02010609060101010101" pitchFamily="49" charset="-122"/>
              </a:rPr>
              <a:t>结束语：</a:t>
            </a:r>
            <a:endParaRPr lang="en-US" altLang="zh-CN" sz="2000"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sz="2000" dirty="0">
                <a:solidFill>
                  <a:prstClr val="black"/>
                </a:solidFill>
                <a:latin typeface="黑体" panose="02010609060101010101" pitchFamily="49" charset="-122"/>
                <a:ea typeface="黑体" panose="02010609060101010101" pitchFamily="49" charset="-122"/>
              </a:rPr>
              <a:t> </a:t>
            </a:r>
            <a:r>
              <a:rPr lang="en-US" sz="2000" dirty="0" smtClean="0">
                <a:solidFill>
                  <a:prstClr val="black"/>
                </a:solidFill>
                <a:latin typeface="黑体" panose="02010609060101010101" pitchFamily="49" charset="-122"/>
                <a:ea typeface="黑体" panose="02010609060101010101" pitchFamily="49" charset="-122"/>
              </a:rPr>
              <a:t>   </a:t>
            </a:r>
            <a:r>
              <a:rPr lang="zh-CN" altLang="en-US" sz="2000" dirty="0" smtClean="0">
                <a:solidFill>
                  <a:prstClr val="black"/>
                </a:solidFill>
                <a:latin typeface="黑体" panose="02010609060101010101" pitchFamily="49" charset="-122"/>
                <a:ea typeface="黑体" panose="02010609060101010101" pitchFamily="49" charset="-122"/>
              </a:rPr>
              <a:t>对主体部分内容进行概括升华。</a:t>
            </a:r>
            <a:endParaRPr lang="en-US" altLang="zh-CN" sz="2000" dirty="0" smtClean="0">
              <a:solidFill>
                <a:prstClr val="black"/>
              </a:solidFill>
              <a:latin typeface="黑体" panose="02010609060101010101" pitchFamily="49" charset="-122"/>
              <a:ea typeface="黑体" panose="02010609060101010101" pitchFamily="49" charset="-122"/>
            </a:endParaRPr>
          </a:p>
          <a:p>
            <a:pPr>
              <a:lnSpc>
                <a:spcPct val="150000"/>
              </a:lnSpc>
            </a:pPr>
            <a:r>
              <a:rPr lang="en-US" altLang="zh-CN" sz="2000" dirty="0">
                <a:solidFill>
                  <a:prstClr val="black"/>
                </a:solidFill>
                <a:latin typeface="黑体" panose="02010609060101010101" pitchFamily="49" charset="-122"/>
                <a:ea typeface="黑体" panose="02010609060101010101" pitchFamily="49" charset="-122"/>
              </a:rPr>
              <a:t> </a:t>
            </a:r>
            <a:r>
              <a:rPr lang="en-US" altLang="zh-CN" sz="2000" dirty="0" smtClean="0">
                <a:solidFill>
                  <a:prstClr val="black"/>
                </a:solidFill>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结束语作用：</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en-US" altLang="zh-CN" sz="2000" dirty="0">
                <a:latin typeface="黑体" panose="02010609060101010101" pitchFamily="49" charset="-122"/>
                <a:ea typeface="黑体" panose="02010609060101010101" pitchFamily="49" charset="-122"/>
              </a:rPr>
              <a:t> </a:t>
            </a:r>
            <a:r>
              <a:rPr lang="en-US" altLang="zh-CN" sz="2000" dirty="0" smtClean="0">
                <a:latin typeface="黑体" panose="02010609060101010101" pitchFamily="49" charset="-122"/>
                <a:ea typeface="黑体" panose="02010609060101010101" pitchFamily="49" charset="-122"/>
              </a:rPr>
              <a:t>   a.</a:t>
            </a:r>
            <a:r>
              <a:rPr lang="zh-CN" altLang="en-US" sz="2000" dirty="0" smtClean="0">
                <a:latin typeface="黑体" panose="02010609060101010101" pitchFamily="49" charset="-122"/>
                <a:ea typeface="黑体" panose="02010609060101010101" pitchFamily="49" charset="-122"/>
              </a:rPr>
              <a:t>概括全文、深化主题；   </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en-US" altLang="zh-CN" sz="2000" dirty="0">
                <a:latin typeface="黑体" panose="02010609060101010101" pitchFamily="49" charset="-122"/>
                <a:ea typeface="黑体" panose="02010609060101010101" pitchFamily="49" charset="-122"/>
              </a:rPr>
              <a:t> </a:t>
            </a:r>
            <a:r>
              <a:rPr lang="en-US" altLang="zh-CN" sz="2000" dirty="0" smtClean="0">
                <a:latin typeface="黑体" panose="02010609060101010101" pitchFamily="49" charset="-122"/>
                <a:ea typeface="黑体" panose="02010609060101010101" pitchFamily="49" charset="-122"/>
              </a:rPr>
              <a:t>   b.</a:t>
            </a:r>
            <a:r>
              <a:rPr lang="zh-CN" altLang="en-US" sz="2000" dirty="0" smtClean="0">
                <a:latin typeface="黑体" panose="02010609060101010101" pitchFamily="49" charset="-122"/>
                <a:ea typeface="黑体" panose="02010609060101010101" pitchFamily="49" charset="-122"/>
              </a:rPr>
              <a:t>说明矛盾、启发思考。</a:t>
            </a:r>
            <a:endParaRPr lang="en-US" altLang="zh-CN" sz="2000" dirty="0" smtClean="0">
              <a:latin typeface="黑体" panose="02010609060101010101" pitchFamily="49" charset="-122"/>
              <a:ea typeface="黑体" panose="02010609060101010101" pitchFamily="49" charset="-122"/>
            </a:endParaRPr>
          </a:p>
          <a:p>
            <a:pPr>
              <a:lnSpc>
                <a:spcPct val="150000"/>
              </a:lnSpc>
            </a:pPr>
            <a:r>
              <a:rPr lang="en-US" sz="2000" dirty="0" smtClean="0">
                <a:solidFill>
                  <a:srgbClr val="FF0000"/>
                </a:solidFill>
                <a:latin typeface="黑体" panose="02010609060101010101" pitchFamily="49" charset="-122"/>
                <a:ea typeface="黑体" panose="02010609060101010101" pitchFamily="49" charset="-122"/>
              </a:rPr>
              <a:t>G.</a:t>
            </a:r>
            <a:r>
              <a:rPr lang="zh-CN" altLang="en-US" sz="2000" dirty="0" smtClean="0">
                <a:solidFill>
                  <a:srgbClr val="FF0000"/>
                </a:solidFill>
                <a:latin typeface="黑体" panose="02010609060101010101" pitchFamily="49" charset="-122"/>
                <a:ea typeface="黑体" panose="02010609060101010101" pitchFamily="49" charset="-122"/>
              </a:rPr>
              <a:t>后记（可有可无）</a:t>
            </a:r>
            <a:r>
              <a:rPr lang="zh-CN" altLang="en-US" sz="2000" dirty="0" smtClean="0">
                <a:latin typeface="黑体" panose="02010609060101010101" pitchFamily="49" charset="-122"/>
                <a:ea typeface="黑体" panose="02010609060101010101" pitchFamily="49" charset="-122"/>
              </a:rPr>
              <a:t>及</a:t>
            </a:r>
            <a:r>
              <a:rPr lang="zh-CN" altLang="en-US" sz="2000" dirty="0" smtClean="0">
                <a:solidFill>
                  <a:srgbClr val="FF0000"/>
                </a:solidFill>
                <a:latin typeface="黑体" panose="02010609060101010101" pitchFamily="49" charset="-122"/>
                <a:ea typeface="黑体" panose="02010609060101010101" pitchFamily="49" charset="-122"/>
              </a:rPr>
              <a:t>附录（问卷，必须有）。</a:t>
            </a:r>
            <a:endParaRPr lang="en-US" altLang="zh-CN" sz="2000" dirty="0" smtClean="0">
              <a:solidFill>
                <a:srgbClr val="FF0000"/>
              </a:solidFill>
              <a:latin typeface="黑体" panose="02010609060101010101" pitchFamily="49" charset="-122"/>
              <a:ea typeface="黑体" panose="02010609060101010101" pitchFamily="49" charset="-122"/>
            </a:endParaRPr>
          </a:p>
          <a:p>
            <a:pPr>
              <a:lnSpc>
                <a:spcPct val="150000"/>
              </a:lnSpc>
            </a:pPr>
            <a:r>
              <a:rPr lang="en-US" sz="2000" dirty="0" smtClean="0">
                <a:solidFill>
                  <a:srgbClr val="FF0000"/>
                </a:solidFill>
                <a:latin typeface="黑体" panose="02010609060101010101" pitchFamily="49" charset="-122"/>
                <a:ea typeface="黑体" panose="02010609060101010101" pitchFamily="49" charset="-122"/>
              </a:rPr>
              <a:t>H.</a:t>
            </a:r>
            <a:r>
              <a:rPr lang="zh-CN" altLang="en-US" sz="2000" dirty="0" smtClean="0">
                <a:solidFill>
                  <a:srgbClr val="FF0000"/>
                </a:solidFill>
                <a:latin typeface="黑体" panose="02010609060101010101" pitchFamily="49" charset="-122"/>
                <a:ea typeface="黑体" panose="02010609060101010101" pitchFamily="49" charset="-122"/>
              </a:rPr>
              <a:t>参考文献。</a:t>
            </a:r>
            <a:endParaRPr sz="2400" dirty="0">
              <a:solidFill>
                <a:srgbClr val="FF0000"/>
              </a:solidFill>
              <a:latin typeface="隶书" panose="02010509060101010101" pitchFamily="49" charset="-122"/>
              <a:ea typeface="隶书" panose="02010509060101010101" pitchFamily="49" charset="-122"/>
            </a:endParaRPr>
          </a:p>
        </p:txBody>
      </p:sp>
      <p:sp>
        <p:nvSpPr>
          <p:cNvPr id="6" name="流程图: 过程 5"/>
          <p:cNvSpPr/>
          <p:nvPr/>
        </p:nvSpPr>
        <p:spPr>
          <a:xfrm>
            <a:off x="0" y="3492"/>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1519" y="895695"/>
            <a:ext cx="8290887" cy="4493538"/>
          </a:xfrm>
          <a:prstGeom prst="rect">
            <a:avLst/>
          </a:prstGeom>
          <a:noFill/>
        </p:spPr>
        <p:txBody>
          <a:bodyPr wrap="square" rtlCol="0">
            <a:spAutoFit/>
          </a:bodyPr>
          <a:lstStyle/>
          <a:p>
            <a:pPr marL="457200" indent="-457200" algn="just">
              <a:lnSpc>
                <a:spcPct val="130000"/>
              </a:lnSpc>
              <a:spcBef>
                <a:spcPct val="0"/>
              </a:spcBef>
              <a:buSzPct val="105000"/>
              <a:buFont typeface="Wingdings" panose="05000000000000000000" pitchFamily="2" charset="2"/>
              <a:buChar char="Ø"/>
            </a:pPr>
            <a:r>
              <a:rPr lang="zh-CN" altLang="en-US" sz="2800" b="1" dirty="0">
                <a:solidFill>
                  <a:prstClr val="black"/>
                </a:solidFill>
                <a:latin typeface="楷体" panose="02010609060101010101" pitchFamily="49" charset="-122"/>
                <a:ea typeface="楷体" panose="02010609060101010101" pitchFamily="49" charset="-122"/>
              </a:rPr>
              <a:t>论文要按照思政课社会实践主题、内容及具体要求，选取与思政课教学内容紧密相关的题目，并在思政课教师指导下，在社会实践的基础上完成。</a:t>
            </a:r>
          </a:p>
          <a:p>
            <a:pPr marL="457200" indent="-457200" algn="just">
              <a:lnSpc>
                <a:spcPct val="130000"/>
              </a:lnSpc>
              <a:spcBef>
                <a:spcPct val="0"/>
              </a:spcBef>
              <a:buSzPct val="105000"/>
              <a:buFont typeface="Wingdings" panose="05000000000000000000" pitchFamily="2" charset="2"/>
              <a:buChar char="Ø"/>
            </a:pPr>
            <a:r>
              <a:rPr lang="zh-CN" altLang="en-US" sz="2800" b="1" dirty="0">
                <a:solidFill>
                  <a:prstClr val="black"/>
                </a:solidFill>
                <a:latin typeface="楷体" panose="02010609060101010101" pitchFamily="49" charset="-122"/>
                <a:ea typeface="楷体" panose="02010609060101010101" pitchFamily="49" charset="-122"/>
              </a:rPr>
              <a:t>要求观点明确，调查科学，分析全面，逻辑严密，数据可靠，具有较强的创新性与实践性，具有一定的学术价值和现实意义。</a:t>
            </a:r>
            <a:r>
              <a:rPr lang="zh-CN" altLang="en-US" sz="2800" b="1" dirty="0">
                <a:solidFill>
                  <a:srgbClr val="FF0000"/>
                </a:solidFill>
                <a:latin typeface="楷体" panose="02010609060101010101" pitchFamily="49" charset="-122"/>
                <a:ea typeface="楷体" panose="02010609060101010101" pitchFamily="49" charset="-122"/>
              </a:rPr>
              <a:t>字数</a:t>
            </a:r>
            <a:r>
              <a:rPr lang="en-US" altLang="zh-CN" sz="2800" b="1" dirty="0">
                <a:solidFill>
                  <a:srgbClr val="FF0000"/>
                </a:solidFill>
                <a:latin typeface="楷体" panose="02010609060101010101" pitchFamily="49" charset="-122"/>
                <a:ea typeface="楷体" panose="02010609060101010101" pitchFamily="49" charset="-122"/>
              </a:rPr>
              <a:t>5000</a:t>
            </a:r>
            <a:r>
              <a:rPr lang="zh-CN" altLang="en-US" sz="2800" b="1" dirty="0">
                <a:solidFill>
                  <a:srgbClr val="FF0000"/>
                </a:solidFill>
                <a:latin typeface="楷体" panose="02010609060101010101" pitchFamily="49" charset="-122"/>
                <a:ea typeface="楷体" panose="02010609060101010101" pitchFamily="49" charset="-122"/>
              </a:rPr>
              <a:t>字</a:t>
            </a:r>
            <a:r>
              <a:rPr lang="zh-CN" altLang="en-US" sz="2800" b="1" dirty="0" smtClean="0">
                <a:solidFill>
                  <a:srgbClr val="FF0000"/>
                </a:solidFill>
                <a:latin typeface="楷体" panose="02010609060101010101" pitchFamily="49" charset="-122"/>
                <a:ea typeface="楷体" panose="02010609060101010101" pitchFamily="49" charset="-122"/>
              </a:rPr>
              <a:t>左右</a:t>
            </a:r>
            <a:r>
              <a:rPr lang="zh-CN" altLang="en-US" sz="2800" b="1" dirty="0" smtClean="0">
                <a:solidFill>
                  <a:prstClr val="black"/>
                </a:solidFill>
                <a:latin typeface="楷体" panose="02010609060101010101" pitchFamily="49" charset="-122"/>
                <a:ea typeface="楷体" panose="02010609060101010101" pitchFamily="49" charset="-122"/>
              </a:rPr>
              <a:t>（注：一般获奖论文往往在</a:t>
            </a:r>
            <a:r>
              <a:rPr lang="en-US" altLang="zh-CN" sz="2800" b="1" dirty="0" smtClean="0">
                <a:solidFill>
                  <a:srgbClr val="FF0000"/>
                </a:solidFill>
                <a:latin typeface="楷体" panose="02010609060101010101" pitchFamily="49" charset="-122"/>
                <a:ea typeface="楷体" panose="02010609060101010101" pitchFamily="49" charset="-122"/>
              </a:rPr>
              <a:t>10000</a:t>
            </a:r>
            <a:r>
              <a:rPr lang="zh-CN" altLang="en-US" sz="2800" b="1" dirty="0" smtClean="0">
                <a:solidFill>
                  <a:srgbClr val="FF0000"/>
                </a:solidFill>
                <a:latin typeface="楷体" panose="02010609060101010101" pitchFamily="49" charset="-122"/>
                <a:ea typeface="楷体" panose="02010609060101010101" pitchFamily="49" charset="-122"/>
              </a:rPr>
              <a:t>字左右</a:t>
            </a:r>
            <a:r>
              <a:rPr lang="zh-CN" altLang="en-US" sz="2800" b="1" dirty="0" smtClean="0">
                <a:solidFill>
                  <a:prstClr val="black"/>
                </a:solidFill>
                <a:latin typeface="楷体" panose="02010609060101010101" pitchFamily="49" charset="-122"/>
                <a:ea typeface="楷体" panose="02010609060101010101" pitchFamily="49" charset="-122"/>
              </a:rPr>
              <a:t>）。</a:t>
            </a:r>
            <a:endParaRPr lang="zh-CN" altLang="en-US" sz="2800" b="1" dirty="0">
              <a:solidFill>
                <a:prstClr val="black"/>
              </a:solidFill>
              <a:latin typeface="楷体" panose="02010609060101010101" pitchFamily="49" charset="-122"/>
              <a:ea typeface="楷体" panose="02010609060101010101" pitchFamily="49" charset="-122"/>
            </a:endParaRPr>
          </a:p>
          <a:p>
            <a:pPr>
              <a:lnSpc>
                <a:spcPct val="130000"/>
              </a:lnSpc>
              <a:spcBef>
                <a:spcPct val="0"/>
              </a:spcBef>
              <a:buSzPct val="105000"/>
            </a:pPr>
            <a:endParaRPr lang="zh-CN" altLang="en-US" sz="2400" b="1" dirty="0">
              <a:solidFill>
                <a:prstClr val="black"/>
              </a:solidFill>
              <a:latin typeface="楷体" panose="02010609060101010101" pitchFamily="49" charset="-122"/>
              <a:ea typeface="楷体" panose="02010609060101010101" pitchFamily="49" charset="-122"/>
            </a:endParaRPr>
          </a:p>
        </p:txBody>
      </p:sp>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539552" y="72453"/>
            <a:ext cx="5585023" cy="461665"/>
          </a:xfrm>
          <a:prstGeom prst="rect">
            <a:avLst/>
          </a:prstGeom>
          <a:noFill/>
        </p:spPr>
        <p:txBody>
          <a:bodyPr wrap="square" rtlCol="0">
            <a:spAutoFit/>
          </a:bodyPr>
          <a:lstStyle/>
          <a:p>
            <a:r>
              <a:rPr lang="zh-CN" altLang="en-US" sz="2400" b="1" kern="0" dirty="0" smtClean="0">
                <a:solidFill>
                  <a:prstClr val="white"/>
                </a:solidFill>
                <a:latin typeface="微软雅黑" panose="020B0503020204020204" pitchFamily="34" charset="-122"/>
                <a:ea typeface="微软雅黑" panose="020B0503020204020204" pitchFamily="34" charset="-122"/>
              </a:rPr>
              <a:t>优秀</a:t>
            </a:r>
            <a:r>
              <a:rPr lang="zh-CN" altLang="en-US" sz="2400" b="1" kern="0" dirty="0">
                <a:solidFill>
                  <a:prstClr val="white"/>
                </a:solidFill>
                <a:latin typeface="微软雅黑" panose="020B0503020204020204" pitchFamily="34" charset="-122"/>
                <a:ea typeface="微软雅黑" panose="020B0503020204020204" pitchFamily="34" charset="-122"/>
              </a:rPr>
              <a:t>论文评选标准</a:t>
            </a: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102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8080" y="709998"/>
            <a:ext cx="8427840" cy="4494115"/>
          </a:xfrm>
          <a:prstGeom prst="rect">
            <a:avLst/>
          </a:prstGeom>
          <a:noFill/>
        </p:spPr>
        <p:txBody>
          <a:bodyPr wrap="square" rtlCol="0">
            <a:spAutoFit/>
          </a:bodyPr>
          <a:lstStyle/>
          <a:p>
            <a:pPr>
              <a:lnSpc>
                <a:spcPct val="125000"/>
              </a:lnSpc>
              <a:buFont typeface="Wingdings" panose="05000000000000000000" charset="0"/>
              <a:buChar char="Ø"/>
            </a:pPr>
            <a:r>
              <a:rPr lang="zh-CN" altLang="en-US" sz="2800" b="1" dirty="0">
                <a:solidFill>
                  <a:srgbClr val="FF0000"/>
                </a:solidFill>
                <a:latin typeface="楷体" panose="02010609060101010101" pitchFamily="49" charset="-122"/>
                <a:ea typeface="楷体" panose="02010609060101010101" pitchFamily="49" charset="-122"/>
              </a:rPr>
              <a:t>规范性</a:t>
            </a:r>
            <a:r>
              <a:rPr lang="zh-CN" altLang="en-US" sz="2800" b="1" dirty="0">
                <a:solidFill>
                  <a:prstClr val="black"/>
                </a:solidFill>
                <a:latin typeface="楷体" panose="02010609060101010101" pitchFamily="49" charset="-122"/>
                <a:ea typeface="楷体" panose="02010609060101010101" pitchFamily="49" charset="-122"/>
              </a:rPr>
              <a:t>：社会实践有明确的调查对象，调查方法科学；论文符合撰写规范，标题及摘要准确、精练；清楚、简要描述社会实践过程；逻辑性强，数据可靠，结论</a:t>
            </a:r>
            <a:r>
              <a:rPr lang="zh-CN" altLang="en-US" sz="2800" b="1" dirty="0" smtClean="0">
                <a:solidFill>
                  <a:prstClr val="black"/>
                </a:solidFill>
                <a:latin typeface="楷体" panose="02010609060101010101" pitchFamily="49" charset="-122"/>
                <a:ea typeface="楷体" panose="02010609060101010101" pitchFamily="49" charset="-122"/>
              </a:rPr>
              <a:t>明确。</a:t>
            </a:r>
            <a:endParaRPr lang="zh-CN" altLang="en-US" sz="2800" b="1" dirty="0">
              <a:solidFill>
                <a:prstClr val="black"/>
              </a:solidFill>
              <a:latin typeface="楷体" panose="02010609060101010101" pitchFamily="49" charset="-122"/>
              <a:ea typeface="楷体" panose="02010609060101010101" pitchFamily="49" charset="-122"/>
            </a:endParaRPr>
          </a:p>
          <a:p>
            <a:pPr>
              <a:lnSpc>
                <a:spcPct val="125000"/>
              </a:lnSpc>
              <a:buFont typeface="Wingdings" panose="05000000000000000000" charset="0"/>
              <a:buChar char="Ø"/>
            </a:pPr>
            <a:r>
              <a:rPr lang="zh-CN" altLang="en-US" sz="2800" b="1" dirty="0">
                <a:solidFill>
                  <a:srgbClr val="FF0000"/>
                </a:solidFill>
                <a:latin typeface="楷体" panose="02010609060101010101" pitchFamily="49" charset="-122"/>
                <a:ea typeface="楷体" panose="02010609060101010101" pitchFamily="49" charset="-122"/>
              </a:rPr>
              <a:t>创新性</a:t>
            </a:r>
            <a:r>
              <a:rPr lang="zh-CN" altLang="en-US" sz="2800" b="1" dirty="0">
                <a:solidFill>
                  <a:prstClr val="black"/>
                </a:solidFill>
                <a:latin typeface="楷体" panose="02010609060101010101" pitchFamily="49" charset="-122"/>
                <a:ea typeface="楷体" panose="02010609060101010101" pitchFamily="49" charset="-122"/>
              </a:rPr>
              <a:t>：在社会实践中深化对思想政治理论课教学知识的认识；创造性地运用思想政治理论课的观点、方法认识社会，分析当前现实问题，并提出针对性建议，具有较强的现实价值。</a:t>
            </a:r>
          </a:p>
        </p:txBody>
      </p:sp>
      <p:sp>
        <p:nvSpPr>
          <p:cNvPr id="8" name="流程图: 过程 7"/>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11"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300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38498" y="1103655"/>
            <a:ext cx="7063337" cy="3507740"/>
          </a:xfrm>
          <a:prstGeom prst="rect">
            <a:avLst/>
          </a:prstGeom>
          <a:noFill/>
        </p:spPr>
        <p:txBody>
          <a:bodyPr wrap="square" rtlCol="0">
            <a:spAutoFit/>
          </a:bodyPr>
          <a:lstStyle/>
          <a:p>
            <a:pPr>
              <a:lnSpc>
                <a:spcPct val="150000"/>
              </a:lnSpc>
            </a:pPr>
            <a:r>
              <a:rPr lang="zh-CN" altLang="en-US" sz="2400" kern="0" dirty="0">
                <a:solidFill>
                  <a:schemeClr val="tx1"/>
                </a:solidFill>
                <a:latin typeface="微软雅黑" panose="020B0503020204020204" pitchFamily="34" charset="-122"/>
                <a:ea typeface="微软雅黑" panose="020B0503020204020204" pitchFamily="34" charset="-122"/>
                <a:sym typeface="+mn-ea"/>
              </a:rPr>
              <a:t>（三）社会实践调查报告格式</a:t>
            </a:r>
            <a:endParaRPr lang="en-US" altLang="zh-CN" sz="2400" b="1" dirty="0" smtClean="0">
              <a:solidFill>
                <a:prstClr val="black"/>
              </a:solidFill>
              <a:latin typeface="黑体" panose="02010609060101010101" pitchFamily="49" charset="-122"/>
              <a:ea typeface="黑体" panose="02010609060101010101" pitchFamily="49" charset="-122"/>
            </a:endParaRPr>
          </a:p>
          <a:p>
            <a:pPr>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1.</a:t>
            </a:r>
            <a:r>
              <a:rPr lang="zh-CN" altLang="en-US" sz="2400" b="1" dirty="0" smtClean="0">
                <a:solidFill>
                  <a:prstClr val="black"/>
                </a:solidFill>
                <a:latin typeface="黑体" panose="02010609060101010101" pitchFamily="49" charset="-122"/>
                <a:ea typeface="黑体" panose="02010609060101010101" pitchFamily="49" charset="-122"/>
              </a:rPr>
              <a:t>调查报告</a:t>
            </a:r>
            <a:r>
              <a:rPr lang="zh-CN" altLang="en-US" sz="2400" b="1" dirty="0" smtClean="0">
                <a:solidFill>
                  <a:srgbClr val="FF0000"/>
                </a:solidFill>
                <a:latin typeface="黑体" panose="02010609060101010101" pitchFamily="49" charset="-122"/>
                <a:ea typeface="黑体" panose="02010609060101010101" pitchFamily="49" charset="-122"/>
              </a:rPr>
              <a:t>封面</a:t>
            </a:r>
            <a:r>
              <a:rPr lang="zh-CN" altLang="en-US" sz="2400" b="1" dirty="0" smtClean="0">
                <a:solidFill>
                  <a:prstClr val="black"/>
                </a:solidFill>
                <a:latin typeface="黑体" panose="02010609060101010101" pitchFamily="49" charset="-122"/>
                <a:ea typeface="黑体" panose="02010609060101010101" pitchFamily="49" charset="-122"/>
              </a:rPr>
              <a:t>必填信息</a:t>
            </a:r>
          </a:p>
          <a:p>
            <a:pPr>
              <a:lnSpc>
                <a:spcPct val="150000"/>
              </a:lnSpc>
              <a:buFont typeface="Wingdings" panose="05000000000000000000" charset="0"/>
              <a:buChar char="Ø"/>
            </a:pPr>
            <a:r>
              <a:rPr lang="zh-CN" altLang="en-US" sz="2000" dirty="0" smtClean="0">
                <a:latin typeface="黑体" panose="02010609060101010101" pitchFamily="49" charset="-122"/>
                <a:ea typeface="黑体" panose="02010609060101010101" pitchFamily="49" charset="-122"/>
              </a:rPr>
              <a:t>    作品</a:t>
            </a:r>
            <a:r>
              <a:rPr lang="zh-CN" altLang="en-US" sz="2000" dirty="0">
                <a:latin typeface="黑体" panose="02010609060101010101" pitchFamily="49" charset="-122"/>
                <a:ea typeface="黑体" panose="02010609060101010101" pitchFamily="49" charset="-122"/>
              </a:rPr>
              <a:t>标题：</a:t>
            </a:r>
          </a:p>
          <a:p>
            <a:pPr>
              <a:lnSpc>
                <a:spcPct val="150000"/>
              </a:lnSpc>
              <a:buFont typeface="Wingdings" panose="05000000000000000000" charset="0"/>
              <a:buChar char="Ø"/>
            </a:pPr>
            <a:r>
              <a:rPr lang="zh-CN" altLang="en-US" sz="2000" dirty="0" smtClean="0">
                <a:latin typeface="黑体" panose="02010609060101010101" pitchFamily="49" charset="-122"/>
                <a:ea typeface="黑体" panose="02010609060101010101" pitchFamily="49" charset="-122"/>
              </a:rPr>
              <a:t>    </a:t>
            </a:r>
            <a:r>
              <a:rPr lang="zh-CN" altLang="en-US" sz="2000" dirty="0" smtClean="0">
                <a:solidFill>
                  <a:srgbClr val="FF0000"/>
                </a:solidFill>
                <a:latin typeface="黑体" panose="02010609060101010101" pitchFamily="49" charset="-122"/>
                <a:ea typeface="黑体" panose="02010609060101010101" pitchFamily="49" charset="-122"/>
              </a:rPr>
              <a:t>姓名</a:t>
            </a:r>
            <a:r>
              <a:rPr lang="zh-CN" altLang="en-US" sz="2000" dirty="0" smtClean="0">
                <a:latin typeface="黑体" panose="02010609060101010101" pitchFamily="49" charset="-122"/>
                <a:ea typeface="黑体" panose="02010609060101010101" pitchFamily="49" charset="-122"/>
              </a:rPr>
              <a:t>（团队所有人员的名字）、</a:t>
            </a:r>
            <a:r>
              <a:rPr lang="zh-CN" altLang="en-US" sz="2000" dirty="0" smtClean="0">
                <a:solidFill>
                  <a:srgbClr val="FF0000"/>
                </a:solidFill>
                <a:latin typeface="黑体" panose="02010609060101010101" pitchFamily="49" charset="-122"/>
                <a:ea typeface="黑体" panose="02010609060101010101" pitchFamily="49" charset="-122"/>
              </a:rPr>
              <a:t>学号</a:t>
            </a:r>
            <a:r>
              <a:rPr lang="zh-CN" altLang="en-US" sz="2000" dirty="0" smtClean="0">
                <a:latin typeface="黑体" panose="02010609060101010101" pitchFamily="49" charset="-122"/>
                <a:ea typeface="黑体" panose="02010609060101010101" pitchFamily="49" charset="-122"/>
              </a:rPr>
              <a:t>、</a:t>
            </a:r>
            <a:r>
              <a:rPr lang="zh-CN" altLang="en-US" sz="2000" dirty="0" smtClean="0">
                <a:solidFill>
                  <a:srgbClr val="FF0000"/>
                </a:solidFill>
                <a:latin typeface="黑体" panose="02010609060101010101" pitchFamily="49" charset="-122"/>
                <a:ea typeface="黑体" panose="02010609060101010101" pitchFamily="49" charset="-122"/>
              </a:rPr>
              <a:t>班号</a:t>
            </a:r>
          </a:p>
          <a:p>
            <a:pPr>
              <a:lnSpc>
                <a:spcPct val="150000"/>
              </a:lnSpc>
              <a:buFont typeface="Wingdings" panose="05000000000000000000" charset="0"/>
              <a:buChar char="Ø"/>
            </a:pPr>
            <a:r>
              <a:rPr lang="zh-CN" altLang="en-US" sz="2000" dirty="0" smtClean="0">
                <a:latin typeface="黑体" panose="02010609060101010101" pitchFamily="49" charset="-122"/>
                <a:ea typeface="黑体" panose="02010609060101010101" pitchFamily="49" charset="-122"/>
              </a:rPr>
              <a:t>    学院</a:t>
            </a:r>
            <a:r>
              <a:rPr lang="zh-CN" altLang="en-US" sz="2000" dirty="0">
                <a:latin typeface="黑体" panose="02010609060101010101" pitchFamily="49" charset="-122"/>
                <a:ea typeface="黑体" panose="02010609060101010101" pitchFamily="49" charset="-122"/>
              </a:rPr>
              <a:t>、专业</a:t>
            </a:r>
          </a:p>
          <a:p>
            <a:pPr>
              <a:lnSpc>
                <a:spcPct val="150000"/>
              </a:lnSpc>
              <a:buFont typeface="Wingdings" panose="05000000000000000000" charset="0"/>
              <a:buChar char="Ø"/>
            </a:pPr>
            <a:r>
              <a:rPr lang="zh-CN" altLang="en-US" sz="2000" dirty="0" smtClean="0">
                <a:latin typeface="黑体" panose="02010609060101010101" pitchFamily="49" charset="-122"/>
                <a:ea typeface="黑体" panose="02010609060101010101" pitchFamily="49" charset="-122"/>
              </a:rPr>
              <a:t>    指导</a:t>
            </a:r>
            <a:r>
              <a:rPr lang="zh-CN" altLang="en-US" sz="2000" dirty="0">
                <a:latin typeface="黑体" panose="02010609060101010101" pitchFamily="49" charset="-122"/>
                <a:ea typeface="黑体" panose="02010609060101010101" pitchFamily="49" charset="-122"/>
              </a:rPr>
              <a:t>教师</a:t>
            </a:r>
            <a:r>
              <a:rPr lang="zh-CN" altLang="en-US" sz="2000" dirty="0" smtClean="0">
                <a:latin typeface="黑体" panose="02010609060101010101" pitchFamily="49" charset="-122"/>
                <a:ea typeface="黑体" panose="02010609060101010101" pitchFamily="49" charset="-122"/>
              </a:rPr>
              <a:t>姓名：</a:t>
            </a:r>
            <a:r>
              <a:rPr lang="zh-CN" altLang="en-US" sz="2000" dirty="0" smtClean="0">
                <a:solidFill>
                  <a:srgbClr val="FF0000"/>
                </a:solidFill>
                <a:latin typeface="黑体" panose="02010609060101010101" pitchFamily="49" charset="-122"/>
                <a:ea typeface="黑体" panose="02010609060101010101" pitchFamily="49" charset="-122"/>
              </a:rPr>
              <a:t>陈浩</a:t>
            </a:r>
            <a:endParaRPr lang="zh-CN" altLang="en-US" sz="2000" dirty="0">
              <a:solidFill>
                <a:srgbClr val="FF0000"/>
              </a:solidFill>
              <a:latin typeface="黑体" panose="02010609060101010101" pitchFamily="49" charset="-122"/>
              <a:ea typeface="黑体" panose="02010609060101010101" pitchFamily="49" charset="-122"/>
            </a:endParaRPr>
          </a:p>
          <a:p>
            <a:pPr>
              <a:lnSpc>
                <a:spcPct val="150000"/>
              </a:lnSpc>
              <a:buFont typeface="Wingdings" panose="05000000000000000000" charset="0"/>
              <a:buChar char="Ø"/>
            </a:pPr>
            <a:r>
              <a:rPr lang="zh-CN" altLang="en-US" sz="2000" dirty="0" smtClean="0">
                <a:latin typeface="黑体" panose="02010609060101010101" pitchFamily="49" charset="-122"/>
                <a:ea typeface="黑体" panose="02010609060101010101" pitchFamily="49" charset="-122"/>
              </a:rPr>
              <a:t>    </a:t>
            </a:r>
            <a:r>
              <a:rPr lang="zh-CN" altLang="en-US" sz="2000" dirty="0" smtClean="0">
                <a:solidFill>
                  <a:srgbClr val="FF0000"/>
                </a:solidFill>
                <a:latin typeface="黑体" panose="02010609060101010101" pitchFamily="49" charset="-122"/>
                <a:ea typeface="黑体" panose="02010609060101010101" pitchFamily="49" charset="-122"/>
              </a:rPr>
              <a:t>组长</a:t>
            </a:r>
            <a:r>
              <a:rPr lang="zh-CN" altLang="en-US" sz="2000" dirty="0">
                <a:latin typeface="黑体" panose="02010609060101010101" pitchFamily="49" charset="-122"/>
                <a:ea typeface="黑体" panose="02010609060101010101" pitchFamily="49" charset="-122"/>
              </a:rPr>
              <a:t>的联系方式：</a:t>
            </a:r>
            <a:r>
              <a:rPr lang="zh-CN" altLang="en-US" sz="2000" dirty="0">
                <a:solidFill>
                  <a:srgbClr val="FF0000"/>
                </a:solidFill>
                <a:latin typeface="黑体" panose="02010609060101010101" pitchFamily="49" charset="-122"/>
                <a:ea typeface="黑体" panose="02010609060101010101" pitchFamily="49" charset="-122"/>
              </a:rPr>
              <a:t>手机号</a:t>
            </a:r>
          </a:p>
        </p:txBody>
      </p:sp>
      <p:sp>
        <p:nvSpPr>
          <p:cNvPr id="6" name="流程图: 过程 5"/>
          <p:cNvSpPr/>
          <p:nvPr/>
        </p:nvSpPr>
        <p:spPr>
          <a:xfrm>
            <a:off x="0" y="635"/>
            <a:ext cx="9144000" cy="599585"/>
          </a:xfrm>
          <a:prstGeom prst="flowChartProcess">
            <a:avLst/>
          </a:prstGeom>
          <a:solidFill>
            <a:srgbClr val="9A1721"/>
          </a:solidFill>
          <a:ln w="12700" cap="flat" cmpd="sng" algn="ctr">
            <a:noFill/>
            <a:prstDash val="solid"/>
            <a:miter lim="800000"/>
          </a:ln>
          <a:effectLst/>
        </p:spPr>
        <p:txBody>
          <a:bodyPr rtlCol="0" anchor="ctr"/>
          <a:lstStyle/>
          <a:p>
            <a:pPr lvl="0">
              <a:defRPr/>
            </a:pP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封面格式举例</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530678" y="808678"/>
            <a:ext cx="8082644" cy="4137025"/>
          </a:xfrm>
          <a:prstGeom prst="rect">
            <a:avLst/>
          </a:prstGeom>
          <a:noFill/>
        </p:spPr>
        <p:txBody>
          <a:bodyPr wrap="square" rtlCol="0">
            <a:spAutoFit/>
          </a:bodyPr>
          <a:lstStyle/>
          <a:p>
            <a:pPr marL="342900" lvl="0" indent="-342900" eaLnBrk="0" fontAlgn="base" hangingPunct="0">
              <a:lnSpc>
                <a:spcPct val="114000"/>
              </a:lnSpc>
              <a:spcBef>
                <a:spcPts val="600"/>
              </a:spcBef>
              <a:spcAft>
                <a:spcPct val="0"/>
              </a:spcAft>
              <a:buClr>
                <a:srgbClr val="A959A1"/>
              </a:buClr>
              <a:buFont typeface="Wingdings" panose="05000000000000000000" charset="0"/>
              <a:buChar char="Ø"/>
            </a:pPr>
            <a:r>
              <a:rPr lang="zh-CN" altLang="en-US" sz="2000" b="1" dirty="0">
                <a:solidFill>
                  <a:srgbClr val="FF0000"/>
                </a:solidFill>
                <a:latin typeface="微软雅黑" panose="020B0503020204020204" pitchFamily="34" charset="-122"/>
                <a:ea typeface="微软雅黑" panose="020B0503020204020204" pitchFamily="34" charset="-122"/>
              </a:rPr>
              <a:t>（页眉：华文行楷</a:t>
            </a:r>
            <a:r>
              <a:rPr lang="en-US" altLang="zh-CN" sz="2000" b="1" dirty="0">
                <a:solidFill>
                  <a:srgbClr val="FF0000"/>
                </a:solidFill>
                <a:latin typeface="微软雅黑" panose="020B0503020204020204" pitchFamily="34" charset="-122"/>
                <a:ea typeface="微软雅黑" panose="020B0503020204020204" pitchFamily="34" charset="-122"/>
              </a:rPr>
              <a:t>4</a:t>
            </a:r>
            <a:r>
              <a:rPr lang="zh-CN" altLang="en-US" sz="2000" b="1" dirty="0">
                <a:solidFill>
                  <a:srgbClr val="FF0000"/>
                </a:solidFill>
                <a:latin typeface="微软雅黑" panose="020B0503020204020204" pitchFamily="34" charset="-122"/>
                <a:ea typeface="微软雅黑" panose="020B0503020204020204" pitchFamily="34" charset="-122"/>
              </a:rPr>
              <a:t>号，居左</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zh-CN" sz="2000" b="1" dirty="0">
                <a:solidFill>
                  <a:schemeClr val="tx1"/>
                </a:solidFill>
                <a:latin typeface="微软雅黑" panose="020B0503020204020204" pitchFamily="34" charset="-122"/>
                <a:ea typeface="微软雅黑" panose="020B0503020204020204" pitchFamily="34" charset="-122"/>
              </a:rPr>
              <a:t>北京理工大学</a:t>
            </a:r>
            <a:r>
              <a:rPr lang="en-US" altLang="zh-CN" sz="2000" b="1" dirty="0" smtClean="0">
                <a:solidFill>
                  <a:schemeClr val="tx1"/>
                </a:solidFill>
                <a:latin typeface="微软雅黑" panose="020B0503020204020204" pitchFamily="34" charset="-122"/>
                <a:ea typeface="微软雅黑" panose="020B0503020204020204" pitchFamily="34" charset="-122"/>
              </a:rPr>
              <a:t>202x</a:t>
            </a:r>
            <a:r>
              <a:rPr lang="zh-CN" altLang="zh-CN" sz="2000" b="1" dirty="0">
                <a:solidFill>
                  <a:schemeClr val="tx1"/>
                </a:solidFill>
                <a:latin typeface="微软雅黑" panose="020B0503020204020204" pitchFamily="34" charset="-122"/>
                <a:ea typeface="微软雅黑" panose="020B0503020204020204" pitchFamily="34" charset="-122"/>
              </a:rPr>
              <a:t>级本科生思想政治理论课社会实践论文</a:t>
            </a:r>
          </a:p>
          <a:p>
            <a:pPr marL="342900" lvl="0" indent="-342900" eaLnBrk="0" fontAlgn="base" hangingPunct="0">
              <a:lnSpc>
                <a:spcPct val="114000"/>
              </a:lnSpc>
              <a:spcBef>
                <a:spcPts val="600"/>
              </a:spcBef>
              <a:spcAft>
                <a:spcPct val="0"/>
              </a:spcAft>
              <a:buClr>
                <a:srgbClr val="A959A1"/>
              </a:buClr>
              <a:buFont typeface="Wingdings" panose="05000000000000000000" charset="0"/>
              <a:buChar char="Ø"/>
            </a:pPr>
            <a:r>
              <a:rPr lang="zh-CN"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标题，</a:t>
            </a:r>
            <a:r>
              <a:rPr lang="zh-CN" altLang="zh-CN" sz="2000" b="1" dirty="0">
                <a:solidFill>
                  <a:srgbClr val="FF0000"/>
                </a:solidFill>
                <a:latin typeface="微软雅黑" panose="020B0503020204020204" pitchFamily="34" charset="-122"/>
                <a:ea typeface="微软雅黑" panose="020B0503020204020204" pitchFamily="34" charset="-122"/>
              </a:rPr>
              <a:t>宋体二号加粗</a:t>
            </a:r>
            <a:r>
              <a:rPr lang="zh-CN" altLang="en-US" sz="2000" b="1" dirty="0">
                <a:solidFill>
                  <a:srgbClr val="FF0000"/>
                </a:solidFill>
                <a:latin typeface="微软雅黑" panose="020B0503020204020204" pitchFamily="34" charset="-122"/>
                <a:ea typeface="微软雅黑" panose="020B0503020204020204" pitchFamily="34" charset="-122"/>
              </a:rPr>
              <a:t>，居中</a:t>
            </a:r>
            <a:r>
              <a:rPr lang="zh-CN" altLang="zh-CN"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000066"/>
                </a:solidFill>
                <a:latin typeface="微软雅黑" panose="020B0503020204020204" pitchFamily="34" charset="-122"/>
                <a:ea typeface="微软雅黑" panose="020B0503020204020204" pitchFamily="34" charset="-122"/>
              </a:rPr>
              <a:t> </a:t>
            </a:r>
            <a:r>
              <a:rPr lang="zh-CN" altLang="zh-CN" sz="2000" b="1" dirty="0">
                <a:solidFill>
                  <a:schemeClr val="tx1"/>
                </a:solidFill>
                <a:latin typeface="微软雅黑" panose="020B0503020204020204" pitchFamily="34" charset="-122"/>
                <a:ea typeface="微软雅黑" panose="020B0503020204020204" pitchFamily="34" charset="-122"/>
              </a:rPr>
              <a:t>房山区周口店镇“</a:t>
            </a:r>
            <a:r>
              <a:rPr lang="en-US" altLang="zh-CN" sz="2000" b="1" dirty="0">
                <a:solidFill>
                  <a:schemeClr val="tx1"/>
                </a:solidFill>
                <a:latin typeface="微软雅黑" panose="020B0503020204020204" pitchFamily="34" charset="-122"/>
                <a:ea typeface="微软雅黑" panose="020B0503020204020204" pitchFamily="34" charset="-122"/>
              </a:rPr>
              <a:t>7.21</a:t>
            </a:r>
            <a:r>
              <a:rPr lang="zh-CN" altLang="zh-CN" sz="2000" b="1" dirty="0">
                <a:solidFill>
                  <a:schemeClr val="tx1"/>
                </a:solidFill>
                <a:latin typeface="微软雅黑" panose="020B0503020204020204" pitchFamily="34" charset="-122"/>
                <a:ea typeface="微软雅黑" panose="020B0503020204020204" pitchFamily="34" charset="-122"/>
              </a:rPr>
              <a:t>”暴雨灾害预防、救援与重建情况的调查</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lvl="0" indent="-342900" eaLnBrk="0" fontAlgn="base" hangingPunct="0">
              <a:lnSpc>
                <a:spcPct val="114000"/>
              </a:lnSpc>
              <a:spcBef>
                <a:spcPts val="600"/>
              </a:spcBef>
              <a:spcAft>
                <a:spcPct val="0"/>
              </a:spcAft>
              <a:buClr>
                <a:srgbClr val="A959A1"/>
              </a:buClr>
              <a:buFont typeface="Wingdings" panose="05000000000000000000" charset="0"/>
              <a:buChar char="Ø"/>
            </a:pPr>
            <a:r>
              <a:rPr lang="zh-CN" altLang="en-US" sz="2000" b="1" dirty="0">
                <a:solidFill>
                  <a:srgbClr val="FF0000"/>
                </a:solidFill>
                <a:latin typeface="微软雅黑" panose="020B0503020204020204" pitchFamily="34" charset="-122"/>
                <a:ea typeface="微软雅黑" panose="020B0503020204020204" pitchFamily="34" charset="-122"/>
              </a:rPr>
              <a:t>（作者、学院、指导教师，</a:t>
            </a:r>
            <a:r>
              <a:rPr lang="zh-CN" altLang="zh-CN" sz="2000" b="1" dirty="0">
                <a:solidFill>
                  <a:srgbClr val="FF0000"/>
                </a:solidFill>
                <a:latin typeface="微软雅黑" panose="020B0503020204020204" pitchFamily="34" charset="-122"/>
                <a:ea typeface="微软雅黑" panose="020B0503020204020204" pitchFamily="34" charset="-122"/>
              </a:rPr>
              <a:t>楷体三号加粗</a:t>
            </a:r>
            <a:r>
              <a:rPr lang="zh-CN" altLang="en-US" sz="2000" b="1" dirty="0">
                <a:solidFill>
                  <a:srgbClr val="FF0000"/>
                </a:solidFill>
                <a:latin typeface="微软雅黑" panose="020B0503020204020204" pitchFamily="34" charset="-122"/>
                <a:ea typeface="微软雅黑" panose="020B0503020204020204" pitchFamily="34" charset="-122"/>
              </a:rPr>
              <a:t>，居中）</a:t>
            </a:r>
            <a:endParaRPr lang="zh-CN" altLang="zh-CN" sz="2000" b="1" dirty="0">
              <a:solidFill>
                <a:srgbClr val="FF0000"/>
              </a:solidFill>
              <a:latin typeface="微软雅黑" panose="020B0503020204020204" pitchFamily="34" charset="-122"/>
              <a:ea typeface="微软雅黑" panose="020B0503020204020204" pitchFamily="34" charset="-122"/>
            </a:endParaRPr>
          </a:p>
          <a:p>
            <a:pPr lvl="0" eaLnBrk="0" fontAlgn="base" hangingPunct="0">
              <a:lnSpc>
                <a:spcPct val="114000"/>
              </a:lnSpc>
              <a:spcBef>
                <a:spcPts val="600"/>
              </a:spcBef>
              <a:spcAft>
                <a:spcPct val="0"/>
              </a:spcAft>
              <a:buClr>
                <a:srgbClr val="A959A1"/>
              </a:buClr>
            </a:pPr>
            <a:r>
              <a:rPr lang="zh-CN" altLang="zh-CN" sz="2000" b="1" dirty="0">
                <a:solidFill>
                  <a:schemeClr val="tx1"/>
                </a:solidFill>
                <a:latin typeface="微软雅黑" panose="020B0503020204020204" pitchFamily="34" charset="-122"/>
                <a:ea typeface="微软雅黑" panose="020B0503020204020204" pitchFamily="34" charset="-122"/>
              </a:rPr>
              <a:t>作</a:t>
            </a: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zh-CN" sz="2000" b="1" dirty="0">
                <a:solidFill>
                  <a:schemeClr val="tx1"/>
                </a:solidFill>
                <a:latin typeface="微软雅黑" panose="020B0503020204020204" pitchFamily="34" charset="-122"/>
                <a:ea typeface="微软雅黑" panose="020B0503020204020204" pitchFamily="34" charset="-122"/>
              </a:rPr>
              <a:t>者：</a:t>
            </a: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zh-CN" sz="2000" b="1" dirty="0" smtClean="0">
                <a:solidFill>
                  <a:schemeClr val="tx1"/>
                </a:solidFill>
                <a:latin typeface="微软雅黑" panose="020B0503020204020204" pitchFamily="34" charset="-122"/>
                <a:ea typeface="微软雅黑" panose="020B0503020204020204" pitchFamily="34" charset="-122"/>
              </a:rPr>
              <a:t>周</a:t>
            </a:r>
            <a:r>
              <a:rPr lang="en-US" altLang="zh-CN" sz="2000" b="1" dirty="0" smtClean="0">
                <a:solidFill>
                  <a:schemeClr val="tx1"/>
                </a:solidFill>
                <a:latin typeface="微软雅黑" panose="020B0503020204020204" pitchFamily="34" charset="-122"/>
                <a:ea typeface="微软雅黑" panose="020B0503020204020204" pitchFamily="34" charset="-122"/>
              </a:rPr>
              <a:t>xx</a:t>
            </a:r>
            <a:r>
              <a:rPr lang="zh-CN" altLang="zh-CN" sz="2000" b="1" dirty="0" smtClean="0">
                <a:solidFill>
                  <a:schemeClr val="tx1"/>
                </a:solidFill>
                <a:latin typeface="微软雅黑" panose="020B0503020204020204" pitchFamily="34" charset="-122"/>
                <a:ea typeface="微软雅黑" panose="020B0503020204020204" pitchFamily="34" charset="-122"/>
              </a:rPr>
              <a:t>（</a:t>
            </a:r>
            <a:r>
              <a:rPr lang="zh-CN" altLang="zh-CN" sz="2000" b="1" dirty="0">
                <a:solidFill>
                  <a:schemeClr val="tx1"/>
                </a:solidFill>
                <a:latin typeface="微软雅黑" panose="020B0503020204020204" pitchFamily="34" charset="-122"/>
                <a:ea typeface="微软雅黑" panose="020B0503020204020204" pitchFamily="34" charset="-122"/>
              </a:rPr>
              <a:t>学号）</a:t>
            </a:r>
            <a:r>
              <a:rPr lang="en-US" altLang="zh-CN" sz="2000" b="1" dirty="0">
                <a:solidFill>
                  <a:schemeClr val="tx1"/>
                </a:solidFill>
                <a:latin typeface="微软雅黑" panose="020B0503020204020204" pitchFamily="34" charset="-122"/>
                <a:ea typeface="微软雅黑" panose="020B0503020204020204" pitchFamily="34" charset="-122"/>
              </a:rPr>
              <a:t>  </a:t>
            </a: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2000" b="1" dirty="0" smtClean="0">
                <a:solidFill>
                  <a:schemeClr val="tx1"/>
                </a:solidFill>
                <a:latin typeface="微软雅黑" panose="020B0503020204020204" pitchFamily="34" charset="-122"/>
                <a:ea typeface="微软雅黑" panose="020B0503020204020204" pitchFamily="34" charset="-122"/>
              </a:rPr>
              <a:t>孙</a:t>
            </a:r>
            <a:r>
              <a:rPr lang="en-US" altLang="zh-CN" sz="2000" b="1" dirty="0" smtClean="0">
                <a:solidFill>
                  <a:schemeClr val="tx1"/>
                </a:solidFill>
                <a:latin typeface="微软雅黑" panose="020B0503020204020204" pitchFamily="34" charset="-122"/>
                <a:ea typeface="微软雅黑" panose="020B0503020204020204" pitchFamily="34" charset="-122"/>
              </a:rPr>
              <a:t>xx</a:t>
            </a:r>
            <a:r>
              <a:rPr lang="zh-CN" altLang="zh-CN" sz="2000" b="1" dirty="0" smtClean="0">
                <a:solidFill>
                  <a:schemeClr val="tx1"/>
                </a:solidFill>
                <a:latin typeface="微软雅黑" panose="020B0503020204020204" pitchFamily="34" charset="-122"/>
                <a:ea typeface="微软雅黑" panose="020B0503020204020204" pitchFamily="34" charset="-122"/>
              </a:rPr>
              <a:t>（</a:t>
            </a:r>
            <a:r>
              <a:rPr lang="zh-CN" altLang="zh-CN" sz="2000" b="1" dirty="0">
                <a:solidFill>
                  <a:schemeClr val="tx1"/>
                </a:solidFill>
                <a:latin typeface="微软雅黑" panose="020B0503020204020204" pitchFamily="34" charset="-122"/>
                <a:ea typeface="微软雅黑" panose="020B0503020204020204" pitchFamily="34" charset="-122"/>
              </a:rPr>
              <a:t>学号）</a:t>
            </a:r>
            <a:r>
              <a:rPr lang="en-US" altLang="zh-CN" sz="2000" b="1" dirty="0">
                <a:solidFill>
                  <a:schemeClr val="tx1"/>
                </a:solidFill>
                <a:latin typeface="微软雅黑" panose="020B0503020204020204" pitchFamily="34" charset="-122"/>
                <a:ea typeface="微软雅黑" panose="020B0503020204020204" pitchFamily="34" charset="-122"/>
              </a:rPr>
              <a:t>  </a:t>
            </a:r>
            <a:endParaRPr lang="zh-CN" altLang="zh-CN" sz="2000" b="1" dirty="0">
              <a:solidFill>
                <a:schemeClr val="tx1"/>
              </a:solidFill>
              <a:latin typeface="微软雅黑" panose="020B0503020204020204" pitchFamily="34" charset="-122"/>
              <a:ea typeface="微软雅黑" panose="020B0503020204020204" pitchFamily="34" charset="-122"/>
            </a:endParaRPr>
          </a:p>
          <a:p>
            <a:pPr lvl="0" eaLnBrk="0" fontAlgn="base" hangingPunct="0">
              <a:lnSpc>
                <a:spcPct val="114000"/>
              </a:lnSpc>
              <a:spcBef>
                <a:spcPts val="600"/>
              </a:spcBef>
              <a:spcAft>
                <a:spcPct val="0"/>
              </a:spcAft>
              <a:buClr>
                <a:srgbClr val="A959A1"/>
              </a:buClr>
            </a:pPr>
            <a:r>
              <a:rPr lang="zh-CN" altLang="en-US" sz="2000" b="1" dirty="0" smtClean="0">
                <a:solidFill>
                  <a:schemeClr val="tx1"/>
                </a:solidFill>
                <a:latin typeface="微软雅黑" panose="020B0503020204020204" pitchFamily="34" charset="-122"/>
                <a:ea typeface="微软雅黑" panose="020B0503020204020204" pitchFamily="34" charset="-122"/>
              </a:rPr>
              <a:t>组    </a:t>
            </a:r>
            <a:r>
              <a:rPr lang="zh-CN" altLang="en-US" sz="2000" b="1" dirty="0">
                <a:solidFill>
                  <a:schemeClr val="tx1"/>
                </a:solidFill>
                <a:latin typeface="微软雅黑" panose="020B0503020204020204" pitchFamily="34" charset="-122"/>
                <a:ea typeface="微软雅黑" panose="020B0503020204020204" pitchFamily="34" charset="-122"/>
              </a:rPr>
              <a:t>长：姓名、学号、手机号</a:t>
            </a:r>
            <a:r>
              <a:rPr lang="en-US" altLang="zh-CN" sz="2000" b="1" dirty="0">
                <a:solidFill>
                  <a:schemeClr val="tx1"/>
                </a:solidFill>
                <a:latin typeface="微软雅黑" panose="020B0503020204020204" pitchFamily="34" charset="-122"/>
                <a:ea typeface="微软雅黑" panose="020B0503020204020204" pitchFamily="34" charset="-122"/>
              </a:rPr>
              <a:t> </a:t>
            </a:r>
            <a:endParaRPr lang="zh-CN" altLang="zh-CN" sz="2000" b="1" dirty="0">
              <a:solidFill>
                <a:schemeClr val="tx1"/>
              </a:solidFill>
              <a:latin typeface="微软雅黑" panose="020B0503020204020204" pitchFamily="34" charset="-122"/>
              <a:ea typeface="微软雅黑" panose="020B0503020204020204" pitchFamily="34" charset="-122"/>
            </a:endParaRPr>
          </a:p>
          <a:p>
            <a:pPr lvl="0" eaLnBrk="0" fontAlgn="base" hangingPunct="0">
              <a:lnSpc>
                <a:spcPct val="114000"/>
              </a:lnSpc>
              <a:spcBef>
                <a:spcPts val="600"/>
              </a:spcBef>
              <a:spcAft>
                <a:spcPct val="0"/>
              </a:spcAft>
              <a:buClr>
                <a:srgbClr val="A959A1"/>
              </a:buClr>
            </a:pPr>
            <a:r>
              <a:rPr lang="zh-CN" altLang="zh-CN" sz="2000" b="1" dirty="0">
                <a:solidFill>
                  <a:schemeClr val="tx1"/>
                </a:solidFill>
                <a:latin typeface="微软雅黑" panose="020B0503020204020204" pitchFamily="34" charset="-122"/>
                <a:ea typeface="微软雅黑" panose="020B0503020204020204" pitchFamily="34" charset="-122"/>
              </a:rPr>
              <a:t>所在学院：</a:t>
            </a:r>
          </a:p>
          <a:p>
            <a:pPr lvl="0" eaLnBrk="0" fontAlgn="base" hangingPunct="0">
              <a:lnSpc>
                <a:spcPct val="114000"/>
              </a:lnSpc>
              <a:spcBef>
                <a:spcPts val="600"/>
              </a:spcBef>
              <a:spcAft>
                <a:spcPct val="0"/>
              </a:spcAft>
              <a:buClr>
                <a:srgbClr val="A959A1"/>
              </a:buClr>
            </a:pPr>
            <a:r>
              <a:rPr lang="zh-CN" altLang="zh-CN" sz="2000" b="1" dirty="0">
                <a:solidFill>
                  <a:schemeClr val="tx1"/>
                </a:solidFill>
                <a:latin typeface="微软雅黑" panose="020B0503020204020204" pitchFamily="34" charset="-122"/>
                <a:ea typeface="微软雅黑" panose="020B0503020204020204" pitchFamily="34" charset="-122"/>
              </a:rPr>
              <a:t>指导教师：</a:t>
            </a:r>
            <a:r>
              <a:rPr lang="en-US" altLang="zh-CN" sz="2000" b="1" dirty="0">
                <a:solidFill>
                  <a:srgbClr val="000066"/>
                </a:solidFill>
                <a:latin typeface="微软雅黑" panose="020B0503020204020204" pitchFamily="34" charset="-122"/>
                <a:ea typeface="微软雅黑" panose="020B0503020204020204" pitchFamily="34" charset="-122"/>
              </a:rPr>
              <a:t> </a:t>
            </a:r>
          </a:p>
          <a:p>
            <a:pPr marL="342900" lvl="0" indent="-342900" eaLnBrk="0" fontAlgn="base" hangingPunct="0">
              <a:lnSpc>
                <a:spcPct val="114000"/>
              </a:lnSpc>
              <a:spcBef>
                <a:spcPts val="600"/>
              </a:spcBef>
              <a:spcAft>
                <a:spcPct val="0"/>
              </a:spcAft>
              <a:buClr>
                <a:srgbClr val="A959A1"/>
              </a:buClr>
              <a:buFont typeface="Wingdings" panose="05000000000000000000" charset="0"/>
              <a:buChar char="Ø"/>
            </a:pPr>
            <a:r>
              <a:rPr lang="zh-CN" altLang="en-US" sz="2000" b="1" dirty="0">
                <a:solidFill>
                  <a:srgbClr val="FF0000"/>
                </a:solidFill>
                <a:latin typeface="微软雅黑" panose="020B0503020204020204" pitchFamily="34" charset="-122"/>
                <a:ea typeface="微软雅黑" panose="020B0503020204020204" pitchFamily="34" charset="-122"/>
              </a:rPr>
              <a:t>（时间：</a:t>
            </a:r>
            <a:r>
              <a:rPr lang="zh-CN" altLang="zh-CN" sz="2000" b="1" dirty="0">
                <a:solidFill>
                  <a:srgbClr val="FF0000"/>
                </a:solidFill>
                <a:latin typeface="微软雅黑" panose="020B0503020204020204" pitchFamily="34" charset="-122"/>
                <a:ea typeface="微软雅黑" panose="020B0503020204020204" pitchFamily="34" charset="-122"/>
              </a:rPr>
              <a:t>宋体三号</a:t>
            </a:r>
            <a:r>
              <a:rPr lang="zh-CN" altLang="en-US" sz="2000" b="1" dirty="0">
                <a:solidFill>
                  <a:srgbClr val="FF0000"/>
                </a:solidFill>
                <a:latin typeface="微软雅黑" panose="020B0503020204020204" pitchFamily="34" charset="-122"/>
                <a:ea typeface="微软雅黑" panose="020B0503020204020204" pitchFamily="34" charset="-122"/>
              </a:rPr>
              <a:t>，居中，页底）</a:t>
            </a:r>
            <a:r>
              <a:rPr lang="en-US" altLang="zh-CN" sz="2000" b="1" dirty="0" smtClean="0">
                <a:solidFill>
                  <a:schemeClr val="tx1"/>
                </a:solidFill>
                <a:latin typeface="微软雅黑" panose="020B0503020204020204" pitchFamily="34" charset="-122"/>
                <a:ea typeface="微软雅黑" panose="020B0503020204020204" pitchFamily="34" charset="-122"/>
              </a:rPr>
              <a:t>202x</a:t>
            </a:r>
            <a:r>
              <a:rPr lang="zh-CN" altLang="zh-CN" sz="2000" b="1" dirty="0">
                <a:solidFill>
                  <a:schemeClr val="tx1"/>
                </a:solidFill>
                <a:latin typeface="微软雅黑" panose="020B0503020204020204" pitchFamily="34" charset="-122"/>
                <a:ea typeface="微软雅黑" panose="020B0503020204020204" pitchFamily="34" charset="-122"/>
              </a:rPr>
              <a:t>年</a:t>
            </a:r>
            <a:r>
              <a:rPr lang="en-US" altLang="zh-CN" sz="2000" b="1" dirty="0">
                <a:solidFill>
                  <a:schemeClr val="tx1"/>
                </a:solidFill>
                <a:latin typeface="微软雅黑" panose="020B0503020204020204" pitchFamily="34" charset="-122"/>
                <a:ea typeface="微软雅黑" panose="020B0503020204020204" pitchFamily="34" charset="-122"/>
              </a:rPr>
              <a:t>x</a:t>
            </a:r>
            <a:r>
              <a:rPr lang="zh-CN" altLang="zh-CN" sz="2000" b="1" dirty="0">
                <a:solidFill>
                  <a:schemeClr val="tx1"/>
                </a:solidFill>
                <a:latin typeface="微软雅黑" panose="020B0503020204020204" pitchFamily="34" charset="-122"/>
                <a:ea typeface="微软雅黑" panose="020B0503020204020204" pitchFamily="34" charset="-122"/>
              </a:rPr>
              <a:t>月</a:t>
            </a:r>
            <a:r>
              <a:rPr lang="en-US" altLang="zh-CN" sz="2000" b="1" dirty="0">
                <a:solidFill>
                  <a:schemeClr val="tx1"/>
                </a:solidFill>
                <a:latin typeface="微软雅黑" panose="020B0503020204020204" pitchFamily="34" charset="-122"/>
                <a:ea typeface="微软雅黑" panose="020B0503020204020204" pitchFamily="34" charset="-122"/>
              </a:rPr>
              <a:t>x</a:t>
            </a:r>
            <a:r>
              <a:rPr lang="zh-CN" altLang="zh-CN" sz="2000" b="1" dirty="0">
                <a:solidFill>
                  <a:schemeClr val="tx1"/>
                </a:solidFill>
                <a:latin typeface="微软雅黑" panose="020B0503020204020204" pitchFamily="34" charset="-122"/>
                <a:ea typeface="微软雅黑" panose="020B0503020204020204" pitchFamily="34" charset="-122"/>
              </a:rPr>
              <a:t>日</a:t>
            </a: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8" name="文本框 32"/>
          <p:cNvSpPr txBox="1"/>
          <p:nvPr/>
        </p:nvSpPr>
        <p:spPr>
          <a:xfrm>
            <a:off x="642769" y="72453"/>
            <a:ext cx="5481806" cy="461665"/>
          </a:xfrm>
          <a:prstGeom prst="rect">
            <a:avLst/>
          </a:prstGeom>
          <a:noFill/>
        </p:spPr>
        <p:txBody>
          <a:bodyPr wrap="square" rtlCol="0">
            <a:spAutoFit/>
          </a:bodyPr>
          <a:lstStyle/>
          <a:p>
            <a:pPr lvl="0"/>
            <a:r>
              <a:rPr lang="zh-CN" altLang="en-US" sz="2400" b="1" kern="0" dirty="0">
                <a:solidFill>
                  <a:prstClr val="white"/>
                </a:solidFill>
                <a:latin typeface="微软雅黑" panose="020B0503020204020204" pitchFamily="34" charset="-122"/>
                <a:ea typeface="微软雅黑" panose="020B0503020204020204" pitchFamily="34" charset="-122"/>
              </a:rPr>
              <a:t>封面格式举例</a:t>
            </a: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正文排版格式</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395789" y="599750"/>
            <a:ext cx="8928991" cy="4634865"/>
          </a:xfrm>
          <a:prstGeom prst="rect">
            <a:avLst/>
          </a:prstGeom>
          <a:noFill/>
        </p:spPr>
        <p:txBody>
          <a:bodyPr wrap="square" rtlCol="0">
            <a:spAutoFit/>
          </a:bodyPr>
          <a:lstStyle/>
          <a:p>
            <a:pPr lvl="0" indent="0" eaLnBrk="0" fontAlgn="base" hangingPunct="0">
              <a:lnSpc>
                <a:spcPct val="114000"/>
              </a:lnSpc>
              <a:spcBef>
                <a:spcPct val="20000"/>
              </a:spcBef>
              <a:spcAft>
                <a:spcPct val="0"/>
              </a:spcAft>
              <a:buClr>
                <a:srgbClr val="A959A1"/>
              </a:buClr>
              <a:buFont typeface="Wingdings" panose="05000000000000000000" pitchFamily="2" charset="2"/>
              <a:buNone/>
            </a:pPr>
            <a:r>
              <a:rPr lang="en-US" altLang="zh-CN" sz="2400" b="1" kern="0" dirty="0" smtClean="0">
                <a:solidFill>
                  <a:schemeClr val="tx1"/>
                </a:solidFill>
                <a:latin typeface="微软雅黑" panose="020B0503020204020204" pitchFamily="34" charset="-122"/>
                <a:ea typeface="微软雅黑" panose="020B0503020204020204" pitchFamily="34" charset="-122"/>
                <a:sym typeface="+mn-ea"/>
              </a:rPr>
              <a:t>2.</a:t>
            </a:r>
            <a:r>
              <a:rPr lang="zh-CN" altLang="en-US" sz="2400" b="1" kern="0" dirty="0" smtClean="0">
                <a:solidFill>
                  <a:schemeClr val="tx1"/>
                </a:solidFill>
                <a:latin typeface="微软雅黑" panose="020B0503020204020204" pitchFamily="34" charset="-122"/>
                <a:ea typeface="微软雅黑" panose="020B0503020204020204" pitchFamily="34" charset="-122"/>
                <a:sym typeface="+mn-ea"/>
              </a:rPr>
              <a:t>正文</a:t>
            </a:r>
            <a:r>
              <a:rPr lang="zh-CN" altLang="en-US" sz="2400" b="1" kern="0" dirty="0">
                <a:solidFill>
                  <a:schemeClr val="tx1"/>
                </a:solidFill>
                <a:latin typeface="微软雅黑" panose="020B0503020204020204" pitchFamily="34" charset="-122"/>
                <a:ea typeface="微软雅黑" panose="020B0503020204020204" pitchFamily="34" charset="-122"/>
                <a:sym typeface="+mn-ea"/>
              </a:rPr>
              <a:t>排版格式</a:t>
            </a:r>
            <a:endParaRPr lang="en-US" altLang="zh-CN" sz="2000" b="1" dirty="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1</a:t>
            </a:r>
            <a:r>
              <a:rPr lang="zh-CN" altLang="en-US" sz="2000" b="1" dirty="0">
                <a:solidFill>
                  <a:srgbClr val="FF0000"/>
                </a:solidFill>
                <a:latin typeface="微软雅黑" panose="020B0503020204020204" pitchFamily="34" charset="-122"/>
                <a:ea typeface="微软雅黑" panose="020B0503020204020204" pitchFamily="34" charset="-122"/>
              </a:rPr>
              <a:t>）题目：</a:t>
            </a:r>
            <a:r>
              <a:rPr lang="zh-CN" altLang="en-US" sz="2000" b="1" dirty="0">
                <a:solidFill>
                  <a:schemeClr val="tx1"/>
                </a:solidFill>
                <a:latin typeface="微软雅黑" panose="020B0503020204020204" pitchFamily="34" charset="-122"/>
                <a:ea typeface="微软雅黑" panose="020B0503020204020204" pitchFamily="34" charset="-122"/>
              </a:rPr>
              <a:t>黑体				小二号</a:t>
            </a: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2</a:t>
            </a:r>
            <a:r>
              <a:rPr lang="zh-CN" altLang="en-US" sz="2000" b="1" dirty="0">
                <a:solidFill>
                  <a:srgbClr val="FF0000"/>
                </a:solidFill>
                <a:latin typeface="微软雅黑" panose="020B0503020204020204" pitchFamily="34" charset="-122"/>
                <a:ea typeface="微软雅黑" panose="020B0503020204020204" pitchFamily="34" charset="-122"/>
              </a:rPr>
              <a:t>）单位、作者：</a:t>
            </a:r>
            <a:r>
              <a:rPr lang="zh-CN" altLang="en-US" sz="2000" b="1" dirty="0">
                <a:solidFill>
                  <a:schemeClr val="tx1"/>
                </a:solidFill>
                <a:latin typeface="微软雅黑" panose="020B0503020204020204" pitchFamily="34" charset="-122"/>
                <a:ea typeface="微软雅黑" panose="020B0503020204020204" pitchFamily="34" charset="-122"/>
              </a:rPr>
              <a:t>宋体		           五号  加黑</a:t>
            </a: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3</a:t>
            </a:r>
            <a:r>
              <a:rPr lang="zh-CN" altLang="en-US" sz="2000" b="1" dirty="0">
                <a:solidFill>
                  <a:srgbClr val="FF0000"/>
                </a:solidFill>
                <a:latin typeface="微软雅黑" panose="020B0503020204020204" pitchFamily="34" charset="-122"/>
                <a:ea typeface="微软雅黑" panose="020B0503020204020204" pitchFamily="34" charset="-122"/>
              </a:rPr>
              <a:t>） 摘要（</a:t>
            </a:r>
            <a:r>
              <a:rPr lang="en-US" altLang="zh-CN" sz="2000" b="1" dirty="0">
                <a:solidFill>
                  <a:srgbClr val="FF0000"/>
                </a:solidFill>
                <a:latin typeface="微软雅黑" panose="020B0503020204020204" pitchFamily="34" charset="-122"/>
                <a:ea typeface="微软雅黑" panose="020B0503020204020204" pitchFamily="34" charset="-122"/>
              </a:rPr>
              <a:t>500</a:t>
            </a:r>
            <a:r>
              <a:rPr lang="zh-CN" altLang="en-US" sz="2000" b="1" dirty="0">
                <a:solidFill>
                  <a:srgbClr val="FF0000"/>
                </a:solidFill>
                <a:latin typeface="微软雅黑" panose="020B0503020204020204" pitchFamily="34" charset="-122"/>
                <a:ea typeface="微软雅黑" panose="020B0503020204020204" pitchFamily="34" charset="-122"/>
              </a:rPr>
              <a:t>字以内）、关键词（</a:t>
            </a:r>
            <a:r>
              <a:rPr lang="en-US" altLang="zh-CN" sz="2000" b="1" dirty="0">
                <a:solidFill>
                  <a:srgbClr val="FF0000"/>
                </a:solidFill>
                <a:latin typeface="微软雅黑" panose="020B0503020204020204" pitchFamily="34" charset="-122"/>
                <a:ea typeface="微软雅黑" panose="020B0503020204020204" pitchFamily="34" charset="-122"/>
              </a:rPr>
              <a:t>3-5</a:t>
            </a:r>
            <a:r>
              <a:rPr lang="zh-CN" altLang="en-US" sz="2000" b="1" dirty="0">
                <a:solidFill>
                  <a:srgbClr val="FF0000"/>
                </a:solidFill>
                <a:latin typeface="微软雅黑" panose="020B0503020204020204" pitchFamily="34" charset="-122"/>
                <a:ea typeface="微软雅黑" panose="020B0503020204020204" pitchFamily="34" charset="-122"/>
              </a:rPr>
              <a:t>个）：</a:t>
            </a:r>
            <a:r>
              <a:rPr lang="zh-CN" altLang="en-US" sz="2000" b="1" dirty="0">
                <a:solidFill>
                  <a:schemeClr val="tx1"/>
                </a:solidFill>
                <a:latin typeface="微软雅黑" panose="020B0503020204020204" pitchFamily="34" charset="-122"/>
                <a:ea typeface="微软雅黑" panose="020B0503020204020204" pitchFamily="34" charset="-122"/>
              </a:rPr>
              <a:t>仿宋体  小四</a:t>
            </a:r>
            <a:endParaRPr lang="zh-CN" altLang="en-US" sz="2000" b="1" dirty="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4</a:t>
            </a:r>
            <a:r>
              <a:rPr lang="zh-CN" altLang="en-US" sz="2000" b="1" dirty="0" smtClean="0">
                <a:solidFill>
                  <a:srgbClr val="FF0000"/>
                </a:solidFill>
                <a:latin typeface="微软雅黑" panose="020B0503020204020204" pitchFamily="34" charset="-122"/>
                <a:ea typeface="微软雅黑" panose="020B0503020204020204" pitchFamily="34" charset="-122"/>
              </a:rPr>
              <a:t>）前言、正文、结束语：</a:t>
            </a:r>
            <a:r>
              <a:rPr lang="zh-CN" altLang="en-US" sz="2000" b="1" dirty="0">
                <a:solidFill>
                  <a:schemeClr val="tx1"/>
                </a:solidFill>
                <a:latin typeface="微软雅黑" panose="020B0503020204020204" pitchFamily="34" charset="-122"/>
                <a:ea typeface="微软雅黑" panose="020B0503020204020204" pitchFamily="34" charset="-122"/>
              </a:rPr>
              <a:t>宋体		</a:t>
            </a:r>
            <a:r>
              <a:rPr lang="zh-CN" altLang="en-US" sz="2000" b="1" dirty="0" smtClean="0">
                <a:solidFill>
                  <a:schemeClr val="tx1"/>
                </a:solidFill>
                <a:latin typeface="微软雅黑" panose="020B0503020204020204" pitchFamily="34" charset="-122"/>
                <a:ea typeface="微软雅黑" panose="020B0503020204020204" pitchFamily="34" charset="-122"/>
              </a:rPr>
              <a:t>小</a:t>
            </a:r>
            <a:r>
              <a:rPr lang="zh-CN" altLang="en-US" sz="2000" b="1" dirty="0">
                <a:solidFill>
                  <a:schemeClr val="tx1"/>
                </a:solidFill>
                <a:latin typeface="微软雅黑" panose="020B0503020204020204" pitchFamily="34" charset="-122"/>
                <a:ea typeface="微软雅黑" panose="020B0503020204020204" pitchFamily="34" charset="-122"/>
              </a:rPr>
              <a:t>四号</a:t>
            </a: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5</a:t>
            </a:r>
            <a:r>
              <a:rPr lang="zh-CN" altLang="en-US" sz="2000" b="1" dirty="0">
                <a:solidFill>
                  <a:srgbClr val="FF0000"/>
                </a:solidFill>
                <a:latin typeface="微软雅黑" panose="020B0503020204020204" pitchFamily="34" charset="-122"/>
                <a:ea typeface="微软雅黑" panose="020B0503020204020204" pitchFamily="34" charset="-122"/>
              </a:rPr>
              <a:t>）一级标题：</a:t>
            </a:r>
            <a:r>
              <a:rPr lang="zh-CN" altLang="en-US" sz="2000" b="1" dirty="0">
                <a:solidFill>
                  <a:schemeClr val="tx1"/>
                </a:solidFill>
                <a:latin typeface="微软雅黑" panose="020B0503020204020204" pitchFamily="34" charset="-122"/>
                <a:ea typeface="微软雅黑" panose="020B0503020204020204" pitchFamily="34" charset="-122"/>
              </a:rPr>
              <a:t>黑体			三号</a:t>
            </a: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6</a:t>
            </a:r>
            <a:r>
              <a:rPr lang="zh-CN" altLang="en-US" sz="2000" b="1" dirty="0">
                <a:solidFill>
                  <a:srgbClr val="FF0000"/>
                </a:solidFill>
                <a:latin typeface="微软雅黑" panose="020B0503020204020204" pitchFamily="34" charset="-122"/>
                <a:ea typeface="微软雅黑" panose="020B0503020204020204" pitchFamily="34" charset="-122"/>
              </a:rPr>
              <a:t>）二级标题：</a:t>
            </a:r>
            <a:r>
              <a:rPr lang="zh-CN" altLang="en-US" sz="2000" b="1" dirty="0">
                <a:solidFill>
                  <a:schemeClr val="tx1"/>
                </a:solidFill>
                <a:latin typeface="微软雅黑" panose="020B0503020204020204" pitchFamily="34" charset="-122"/>
                <a:ea typeface="微软雅黑" panose="020B0503020204020204" pitchFamily="34" charset="-122"/>
              </a:rPr>
              <a:t>宋体			小三号 	加黑</a:t>
            </a:r>
            <a:endParaRPr lang="zh-CN" altLang="en-US" sz="2000" b="1" dirty="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7</a:t>
            </a:r>
            <a:r>
              <a:rPr lang="zh-CN" altLang="en-US" sz="2000" b="1" dirty="0">
                <a:solidFill>
                  <a:srgbClr val="FF0000"/>
                </a:solidFill>
                <a:latin typeface="微软雅黑" panose="020B0503020204020204" pitchFamily="34" charset="-122"/>
                <a:ea typeface="微软雅黑" panose="020B0503020204020204" pitchFamily="34" charset="-122"/>
              </a:rPr>
              <a:t>）三级标题：</a:t>
            </a:r>
            <a:r>
              <a:rPr lang="zh-CN" altLang="en-US" sz="2000" b="1" dirty="0">
                <a:solidFill>
                  <a:schemeClr val="tx1"/>
                </a:solidFill>
                <a:latin typeface="微软雅黑" panose="020B0503020204020204" pitchFamily="34" charset="-122"/>
                <a:ea typeface="微软雅黑" panose="020B0503020204020204" pitchFamily="34" charset="-122"/>
              </a:rPr>
              <a:t>楷体			四号	加黑</a:t>
            </a:r>
            <a:endParaRPr lang="zh-CN" altLang="en-US" sz="2000" b="1" dirty="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8</a:t>
            </a:r>
            <a:r>
              <a:rPr lang="zh-CN" altLang="en-US" sz="2000" b="1" dirty="0">
                <a:solidFill>
                  <a:srgbClr val="FF0000"/>
                </a:solidFill>
                <a:latin typeface="微软雅黑" panose="020B0503020204020204" pitchFamily="34" charset="-122"/>
                <a:ea typeface="微软雅黑" panose="020B0503020204020204" pitchFamily="34" charset="-122"/>
              </a:rPr>
              <a:t>）四级标题：</a:t>
            </a:r>
            <a:r>
              <a:rPr lang="zh-CN" altLang="en-US" sz="2000" b="1" dirty="0">
                <a:solidFill>
                  <a:schemeClr val="tx1"/>
                </a:solidFill>
                <a:latin typeface="微软雅黑" panose="020B0503020204020204" pitchFamily="34" charset="-122"/>
                <a:ea typeface="微软雅黑" panose="020B0503020204020204" pitchFamily="34" charset="-122"/>
              </a:rPr>
              <a:t>仿宋			小四</a:t>
            </a: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9</a:t>
            </a:r>
            <a:r>
              <a:rPr lang="zh-CN" altLang="en-US" sz="2000" b="1" dirty="0">
                <a:solidFill>
                  <a:srgbClr val="FF0000"/>
                </a:solidFill>
                <a:latin typeface="微软雅黑" panose="020B0503020204020204" pitchFamily="34" charset="-122"/>
                <a:ea typeface="微软雅黑" panose="020B0503020204020204" pitchFamily="34" charset="-122"/>
              </a:rPr>
              <a:t>）表格内容：</a:t>
            </a:r>
            <a:r>
              <a:rPr lang="zh-CN" altLang="en-US" sz="2000" b="1" dirty="0">
                <a:solidFill>
                  <a:schemeClr val="tx1"/>
                </a:solidFill>
                <a:latin typeface="微软雅黑" panose="020B0503020204020204" pitchFamily="34" charset="-122"/>
                <a:ea typeface="微软雅黑" panose="020B0503020204020204" pitchFamily="34" charset="-122"/>
              </a:rPr>
              <a:t>宋体			五号</a:t>
            </a:r>
            <a:endParaRPr lang="zh-CN" altLang="en-US" sz="2000" b="1" dirty="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14000"/>
              </a:lnSpc>
              <a:spcBef>
                <a:spcPct val="20000"/>
              </a:spcBef>
              <a:spcAft>
                <a:spcPct val="0"/>
              </a:spcAft>
              <a:buClr>
                <a:srgbClr val="A959A1"/>
              </a:buClr>
              <a:buFont typeface="Wingdings" panose="05000000000000000000" pitchFamily="2" charset="2"/>
              <a:buChar char="v"/>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10</a:t>
            </a:r>
            <a:r>
              <a:rPr lang="zh-CN" altLang="en-US" sz="2000" b="1" dirty="0">
                <a:solidFill>
                  <a:srgbClr val="FF0000"/>
                </a:solidFill>
                <a:latin typeface="微软雅黑" panose="020B0503020204020204" pitchFamily="34" charset="-122"/>
                <a:ea typeface="微软雅黑" panose="020B0503020204020204" pitchFamily="34" charset="-122"/>
              </a:rPr>
              <a:t>）图标标题：</a:t>
            </a:r>
            <a:r>
              <a:rPr lang="zh-CN" altLang="en-US" sz="2000" b="1" dirty="0">
                <a:solidFill>
                  <a:schemeClr val="tx1"/>
                </a:solidFill>
                <a:latin typeface="微软雅黑" panose="020B0503020204020204" pitchFamily="34" charset="-122"/>
                <a:ea typeface="微软雅黑" panose="020B0503020204020204" pitchFamily="34" charset="-122"/>
              </a:rPr>
              <a:t>宋体			五号正文排版格式</a:t>
            </a: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8" name="文本框 32"/>
          <p:cNvSpPr txBox="1"/>
          <p:nvPr/>
        </p:nvSpPr>
        <p:spPr>
          <a:xfrm>
            <a:off x="642769" y="72453"/>
            <a:ext cx="5481806" cy="460375"/>
          </a:xfrm>
          <a:prstGeom prst="rect">
            <a:avLst/>
          </a:prstGeom>
          <a:noFill/>
        </p:spPr>
        <p:txBody>
          <a:bodyPr wrap="square" rtlCol="0">
            <a:spAutoFit/>
          </a:bodyPr>
          <a:lstStyle/>
          <a:p>
            <a:pPr lvl="0"/>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关注大学生自身成长</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395536" y="913284"/>
            <a:ext cx="8384441" cy="3476625"/>
          </a:xfrm>
          <a:prstGeom prst="rect">
            <a:avLst/>
          </a:prstGeom>
          <a:noFill/>
        </p:spPr>
        <p:txBody>
          <a:bodyPr wrap="square" rtlCol="0">
            <a:spAutoFit/>
          </a:bodyPr>
          <a:lstStyle/>
          <a:p>
            <a:pPr marL="342900" lvl="0" indent="-342900" eaLnBrk="0" fontAlgn="base" hangingPunct="0">
              <a:lnSpc>
                <a:spcPct val="125000"/>
              </a:lnSpc>
              <a:spcBef>
                <a:spcPct val="20000"/>
              </a:spcBef>
              <a:spcAft>
                <a:spcPct val="0"/>
              </a:spcAft>
              <a:buClr>
                <a:srgbClr val="A959A1"/>
              </a:buClr>
              <a:buFont typeface="Wingdings" panose="05000000000000000000" pitchFamily="2" charset="2"/>
              <a:buChar char="v"/>
              <a:defRPr/>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11</a:t>
            </a:r>
            <a:r>
              <a:rPr lang="zh-CN" altLang="en-US" sz="2000" b="1" dirty="0">
                <a:solidFill>
                  <a:srgbClr val="FF0000"/>
                </a:solidFill>
                <a:latin typeface="微软雅黑" panose="020B0503020204020204" pitchFamily="34" charset="-122"/>
                <a:ea typeface="微软雅黑" panose="020B0503020204020204" pitchFamily="34" charset="-122"/>
              </a:rPr>
              <a:t>）行距：</a:t>
            </a:r>
            <a:r>
              <a:rPr lang="en-US" altLang="zh-CN" sz="2000" b="1" dirty="0">
                <a:solidFill>
                  <a:schemeClr val="tx1"/>
                </a:solidFill>
                <a:latin typeface="微软雅黑" panose="020B0503020204020204" pitchFamily="34" charset="-122"/>
                <a:ea typeface="微软雅黑" panose="020B0503020204020204" pitchFamily="34" charset="-122"/>
              </a:rPr>
              <a:t>22</a:t>
            </a:r>
            <a:r>
              <a:rPr lang="zh-CN" altLang="en-US" sz="2000" b="1" dirty="0">
                <a:solidFill>
                  <a:schemeClr val="tx1"/>
                </a:solidFill>
                <a:latin typeface="微软雅黑" panose="020B0503020204020204" pitchFamily="34" charset="-122"/>
                <a:ea typeface="微软雅黑" panose="020B0503020204020204" pitchFamily="34" charset="-122"/>
              </a:rPr>
              <a:t>磅</a:t>
            </a:r>
          </a:p>
          <a:p>
            <a:pPr marL="342900" lvl="0" indent="-342900" eaLnBrk="0" fontAlgn="base" hangingPunct="0">
              <a:lnSpc>
                <a:spcPct val="125000"/>
              </a:lnSpc>
              <a:spcBef>
                <a:spcPct val="20000"/>
              </a:spcBef>
              <a:spcAft>
                <a:spcPct val="0"/>
              </a:spcAft>
              <a:buClr>
                <a:srgbClr val="A959A1"/>
              </a:buClr>
              <a:buFont typeface="Wingdings" panose="05000000000000000000" pitchFamily="2" charset="2"/>
              <a:buChar char="v"/>
              <a:defRPr/>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12</a:t>
            </a:r>
            <a:r>
              <a:rPr lang="zh-CN" altLang="en-US" sz="2000" b="1" dirty="0">
                <a:solidFill>
                  <a:srgbClr val="FF0000"/>
                </a:solidFill>
                <a:latin typeface="微软雅黑" panose="020B0503020204020204" pitchFamily="34" charset="-122"/>
                <a:ea typeface="微软雅黑" panose="020B0503020204020204" pitchFamily="34" charset="-122"/>
              </a:rPr>
              <a:t>）各级标题体例：</a:t>
            </a:r>
            <a:r>
              <a:rPr lang="zh-CN" altLang="en-US" sz="2000" b="1" dirty="0">
                <a:solidFill>
                  <a:schemeClr val="tx1"/>
                </a:solidFill>
                <a:latin typeface="微软雅黑" panose="020B0503020204020204" pitchFamily="34" charset="-122"/>
                <a:ea typeface="微软雅黑" panose="020B0503020204020204" pitchFamily="34" charset="-122"/>
              </a:rPr>
              <a:t>一、（一）</a:t>
            </a:r>
            <a:r>
              <a:rPr lang="en-US" altLang="zh-CN" sz="2000" b="1" dirty="0">
                <a:solidFill>
                  <a:schemeClr val="tx1"/>
                </a:solidFill>
                <a:latin typeface="微软雅黑" panose="020B0503020204020204" pitchFamily="34" charset="-122"/>
                <a:ea typeface="微软雅黑" panose="020B0503020204020204" pitchFamily="34" charset="-122"/>
              </a:rPr>
              <a:t>1. </a:t>
            </a:r>
            <a:r>
              <a:rPr lang="zh-CN" altLang="en-US" sz="2000" b="1" dirty="0">
                <a:solidFill>
                  <a:schemeClr val="tx1"/>
                </a:solidFill>
                <a:latin typeface="微软雅黑" panose="020B0503020204020204" pitchFamily="34" charset="-122"/>
                <a:ea typeface="微软雅黑" panose="020B0503020204020204" pitchFamily="34" charset="-122"/>
              </a:rPr>
              <a:t>（</a:t>
            </a:r>
            <a:r>
              <a:rPr lang="en-US" altLang="zh-CN" sz="2000" b="1" dirty="0">
                <a:solidFill>
                  <a:schemeClr val="tx1"/>
                </a:solidFill>
                <a:latin typeface="微软雅黑" panose="020B0503020204020204" pitchFamily="34" charset="-122"/>
                <a:ea typeface="微软雅黑" panose="020B0503020204020204" pitchFamily="34" charset="-122"/>
              </a:rPr>
              <a:t>1</a:t>
            </a:r>
            <a:r>
              <a:rPr lang="zh-CN" altLang="en-US" sz="2000" b="1" dirty="0">
                <a:solidFill>
                  <a:schemeClr val="tx1"/>
                </a:solidFill>
                <a:latin typeface="微软雅黑" panose="020B0503020204020204" pitchFamily="34" charset="-122"/>
                <a:ea typeface="微软雅黑" panose="020B0503020204020204" pitchFamily="34" charset="-122"/>
              </a:rPr>
              <a:t>）</a:t>
            </a:r>
            <a:endParaRPr lang="zh-CN" altLang="en-US" sz="2000" b="1" dirty="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25000"/>
              </a:lnSpc>
              <a:spcBef>
                <a:spcPct val="20000"/>
              </a:spcBef>
              <a:spcAft>
                <a:spcPct val="0"/>
              </a:spcAft>
              <a:buClr>
                <a:srgbClr val="A959A1"/>
              </a:buClr>
              <a:buFont typeface="Wingdings" panose="05000000000000000000" pitchFamily="2" charset="2"/>
              <a:buChar char="v"/>
              <a:defRPr/>
            </a:pP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13</a:t>
            </a:r>
            <a:r>
              <a:rPr lang="zh-CN" altLang="en-US" sz="2000" b="1" dirty="0">
                <a:solidFill>
                  <a:srgbClr val="FF0000"/>
                </a:solidFill>
                <a:latin typeface="微软雅黑" panose="020B0503020204020204" pitchFamily="34" charset="-122"/>
                <a:ea typeface="微软雅黑" panose="020B0503020204020204" pitchFamily="34" charset="-122"/>
              </a:rPr>
              <a:t>）参考文献：</a:t>
            </a:r>
            <a:endParaRPr lang="en-US" altLang="zh-CN" sz="2000" b="1" dirty="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25000"/>
              </a:lnSpc>
              <a:spcBef>
                <a:spcPct val="20000"/>
              </a:spcBef>
              <a:spcAft>
                <a:spcPct val="0"/>
              </a:spcAft>
              <a:buClr>
                <a:srgbClr val="A959A1"/>
              </a:buClr>
              <a:buFont typeface="Wingdings" panose="05000000000000000000" pitchFamily="2" charset="2"/>
              <a:buChar char="v"/>
              <a:defRPr/>
            </a:pPr>
            <a:r>
              <a:rPr lang="zh-CN" altLang="en-US" sz="2000" b="1" dirty="0">
                <a:solidFill>
                  <a:schemeClr val="tx1"/>
                </a:solidFill>
                <a:latin typeface="微软雅黑" panose="020B0503020204020204" pitchFamily="34" charset="-122"/>
                <a:ea typeface="微软雅黑" panose="020B0503020204020204" pitchFamily="34" charset="-122"/>
              </a:rPr>
              <a:t>参考文献</a:t>
            </a:r>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格式同上，先中文后英文；中文按文献的重要性排序，英文按姓名的字母排序。</a:t>
            </a:r>
          </a:p>
          <a:p>
            <a:pPr marL="342900" lvl="0" indent="-342900" eaLnBrk="0" fontAlgn="base" hangingPunct="0">
              <a:lnSpc>
                <a:spcPct val="125000"/>
              </a:lnSpc>
              <a:spcBef>
                <a:spcPct val="20000"/>
              </a:spcBef>
              <a:spcAft>
                <a:spcPct val="0"/>
              </a:spcAft>
              <a:buClr>
                <a:srgbClr val="A959A1"/>
              </a:buClr>
              <a:buFont typeface="Wingdings" panose="05000000000000000000" pitchFamily="2" charset="2"/>
              <a:buChar char="v"/>
              <a:defRPr/>
            </a:pPr>
            <a:r>
              <a:rPr lang="zh-CN" altLang="en-US" sz="2000" b="1" dirty="0">
                <a:solidFill>
                  <a:schemeClr val="tx1"/>
                </a:solidFill>
                <a:latin typeface="微软雅黑" panose="020B0503020204020204" pitchFamily="34" charset="-122"/>
                <a:ea typeface="微软雅黑" panose="020B0503020204020204" pitchFamily="34" charset="-122"/>
              </a:rPr>
              <a:t>注释，请使用脚注。每页重新标注：自定义标记为</a:t>
            </a:r>
            <a:r>
              <a:rPr lang="en-US" altLang="zh-CN" sz="2000" b="1" dirty="0">
                <a:solidFill>
                  <a:schemeClr val="tx1"/>
                </a:solidFill>
                <a:latin typeface="微软雅黑" panose="020B0503020204020204" pitchFamily="34" charset="-122"/>
                <a:ea typeface="微软雅黑" panose="020B0503020204020204" pitchFamily="34" charset="-122"/>
              </a:rPr>
              <a:t>[1]</a:t>
            </a:r>
            <a:r>
              <a:rPr lang="zh-CN" altLang="en-US" sz="2000" b="1" dirty="0">
                <a:solidFill>
                  <a:schemeClr val="tx1"/>
                </a:solidFill>
                <a:latin typeface="微软雅黑" panose="020B0503020204020204" pitchFamily="34" charset="-122"/>
                <a:ea typeface="微软雅黑" panose="020B0503020204020204" pitchFamily="34" charset="-122"/>
              </a:rPr>
              <a:t>，</a:t>
            </a:r>
            <a:r>
              <a:rPr lang="en-US" altLang="zh-CN" sz="2000" b="1" dirty="0">
                <a:solidFill>
                  <a:schemeClr val="tx1"/>
                </a:solidFill>
                <a:latin typeface="微软雅黑" panose="020B0503020204020204" pitchFamily="34" charset="-122"/>
                <a:ea typeface="微软雅黑" panose="020B0503020204020204" pitchFamily="34" charset="-122"/>
              </a:rPr>
              <a:t>[2]</a:t>
            </a:r>
            <a:r>
              <a:rPr lang="zh-CN" altLang="en-US" sz="2000" b="1" dirty="0">
                <a:solidFill>
                  <a:schemeClr val="tx1"/>
                </a:solidFill>
                <a:latin typeface="微软雅黑" panose="020B0503020204020204" pitchFamily="34" charset="-122"/>
                <a:ea typeface="微软雅黑" panose="020B0503020204020204" pitchFamily="34" charset="-122"/>
              </a:rPr>
              <a:t>，</a:t>
            </a:r>
            <a:r>
              <a:rPr lang="en-US" altLang="zh-CN" sz="2000" b="1" dirty="0">
                <a:solidFill>
                  <a:schemeClr val="tx1"/>
                </a:solidFill>
                <a:latin typeface="微软雅黑" panose="020B0503020204020204" pitchFamily="34" charset="-122"/>
                <a:ea typeface="微软雅黑" panose="020B0503020204020204" pitchFamily="34" charset="-122"/>
              </a:rPr>
              <a:t>[3]……</a:t>
            </a:r>
          </a:p>
          <a:p>
            <a:pPr lvl="0" eaLnBrk="0" fontAlgn="base" hangingPunct="0">
              <a:lnSpc>
                <a:spcPct val="125000"/>
              </a:lnSpc>
              <a:spcBef>
                <a:spcPct val="20000"/>
              </a:spcBef>
              <a:spcAft>
                <a:spcPct val="0"/>
              </a:spcAft>
              <a:buClr>
                <a:srgbClr val="A959A1"/>
              </a:buClr>
              <a:defRPr/>
            </a:pPr>
            <a:r>
              <a:rPr lang="zh-CN" altLang="en-US" sz="2000" b="1" dirty="0">
                <a:solidFill>
                  <a:schemeClr val="tx1"/>
                </a:solidFill>
                <a:latin typeface="微软雅黑" panose="020B0503020204020204" pitchFamily="34" charset="-122"/>
                <a:ea typeface="微软雅黑" panose="020B0503020204020204" pitchFamily="34" charset="-122"/>
              </a:rPr>
              <a:t>专著为</a:t>
            </a:r>
            <a:r>
              <a:rPr lang="en-US" altLang="zh-CN" sz="2000" b="1" dirty="0">
                <a:solidFill>
                  <a:schemeClr val="tx1"/>
                </a:solidFill>
                <a:latin typeface="微软雅黑" panose="020B0503020204020204" pitchFamily="34" charset="-122"/>
                <a:ea typeface="微软雅黑" panose="020B0503020204020204" pitchFamily="34" charset="-122"/>
              </a:rPr>
              <a:t>[M]</a:t>
            </a:r>
            <a:r>
              <a:rPr lang="zh-CN" altLang="en-US" sz="2000" b="1" dirty="0">
                <a:solidFill>
                  <a:schemeClr val="tx1"/>
                </a:solidFill>
                <a:latin typeface="微软雅黑" panose="020B0503020204020204" pitchFamily="34" charset="-122"/>
                <a:ea typeface="微软雅黑" panose="020B0503020204020204" pitchFamily="34" charset="-122"/>
              </a:rPr>
              <a:t>，报纸为</a:t>
            </a:r>
            <a:r>
              <a:rPr lang="en-US" altLang="zh-CN" sz="2000" b="1" dirty="0">
                <a:solidFill>
                  <a:schemeClr val="tx1"/>
                </a:solidFill>
                <a:latin typeface="微软雅黑" panose="020B0503020204020204" pitchFamily="34" charset="-122"/>
                <a:ea typeface="微软雅黑" panose="020B0503020204020204" pitchFamily="34" charset="-122"/>
              </a:rPr>
              <a:t>[N]</a:t>
            </a:r>
            <a:r>
              <a:rPr lang="zh-CN" altLang="en-US" sz="2000" b="1" dirty="0">
                <a:solidFill>
                  <a:schemeClr val="tx1"/>
                </a:solidFill>
                <a:latin typeface="微软雅黑" panose="020B0503020204020204" pitchFamily="34" charset="-122"/>
                <a:ea typeface="微软雅黑" panose="020B0503020204020204" pitchFamily="34" charset="-122"/>
              </a:rPr>
              <a:t>，期刊文章为</a:t>
            </a:r>
            <a:r>
              <a:rPr lang="en-US" altLang="zh-CN" sz="2000" b="1" dirty="0">
                <a:solidFill>
                  <a:schemeClr val="tx1"/>
                </a:solidFill>
                <a:latin typeface="微软雅黑" panose="020B0503020204020204" pitchFamily="34" charset="-122"/>
                <a:ea typeface="微软雅黑" panose="020B0503020204020204" pitchFamily="34" charset="-122"/>
              </a:rPr>
              <a:t>[J]</a:t>
            </a:r>
            <a:r>
              <a:rPr lang="zh-CN" altLang="en-US" sz="2000" b="1" dirty="0">
                <a:solidFill>
                  <a:schemeClr val="tx1"/>
                </a:solidFill>
                <a:latin typeface="微软雅黑" panose="020B0503020204020204" pitchFamily="34" charset="-122"/>
                <a:ea typeface="微软雅黑" panose="020B0503020204020204" pitchFamily="34" charset="-122"/>
              </a:rPr>
              <a:t>，论文集为</a:t>
            </a:r>
            <a:r>
              <a:rPr lang="en-US" altLang="zh-CN" sz="2000" b="1" dirty="0">
                <a:solidFill>
                  <a:schemeClr val="tx1"/>
                </a:solidFill>
                <a:latin typeface="微软雅黑" panose="020B0503020204020204" pitchFamily="34" charset="-122"/>
                <a:ea typeface="微软雅黑" panose="020B0503020204020204" pitchFamily="34" charset="-122"/>
              </a:rPr>
              <a:t>[C]</a:t>
            </a:r>
            <a:r>
              <a:rPr lang="zh-CN" altLang="en-US" sz="2000" b="1" dirty="0">
                <a:solidFill>
                  <a:schemeClr val="tx1"/>
                </a:solidFill>
                <a:latin typeface="微软雅黑" panose="020B0503020204020204" pitchFamily="34" charset="-122"/>
                <a:ea typeface="微软雅黑" panose="020B0503020204020204" pitchFamily="34" charset="-122"/>
              </a:rPr>
              <a:t>，学位论文为</a:t>
            </a:r>
            <a:r>
              <a:rPr lang="en-US" altLang="zh-CN" sz="2000" b="1" dirty="0">
                <a:solidFill>
                  <a:schemeClr val="tx1"/>
                </a:solidFill>
                <a:latin typeface="微软雅黑" panose="020B0503020204020204" pitchFamily="34" charset="-122"/>
                <a:ea typeface="微软雅黑" panose="020B0503020204020204" pitchFamily="34" charset="-122"/>
              </a:rPr>
              <a:t>[D]</a:t>
            </a:r>
            <a:r>
              <a:rPr lang="zh-CN" altLang="en-US" sz="2000" b="1" dirty="0">
                <a:solidFill>
                  <a:schemeClr val="tx1"/>
                </a:solidFill>
                <a:latin typeface="微软雅黑" panose="020B0503020204020204" pitchFamily="34" charset="-122"/>
                <a:ea typeface="微软雅黑" panose="020B0503020204020204" pitchFamily="34" charset="-122"/>
              </a:rPr>
              <a:t>，报告为</a:t>
            </a:r>
            <a:r>
              <a:rPr lang="en-US" altLang="zh-CN" sz="2000" b="1" dirty="0">
                <a:solidFill>
                  <a:schemeClr val="tx1"/>
                </a:solidFill>
                <a:latin typeface="微软雅黑" panose="020B0503020204020204" pitchFamily="34" charset="-122"/>
                <a:ea typeface="微软雅黑" panose="020B0503020204020204" pitchFamily="34" charset="-122"/>
              </a:rPr>
              <a:t>[R]</a:t>
            </a:r>
            <a:r>
              <a:rPr lang="zh-CN" altLang="en-US" sz="2000" b="1" dirty="0">
                <a:solidFill>
                  <a:schemeClr val="tx1"/>
                </a:solidFill>
                <a:latin typeface="微软雅黑" panose="020B0503020204020204" pitchFamily="34" charset="-122"/>
                <a:ea typeface="微软雅黑" panose="020B0503020204020204" pitchFamily="34" charset="-122"/>
              </a:rPr>
              <a:t>，标准为</a:t>
            </a:r>
            <a:r>
              <a:rPr lang="en-US" altLang="zh-CN" sz="2000" b="1" dirty="0">
                <a:solidFill>
                  <a:schemeClr val="tx1"/>
                </a:solidFill>
                <a:latin typeface="微软雅黑" panose="020B0503020204020204" pitchFamily="34" charset="-122"/>
                <a:ea typeface="微软雅黑" panose="020B0503020204020204" pitchFamily="34" charset="-122"/>
              </a:rPr>
              <a:t>[S]</a:t>
            </a:r>
            <a:r>
              <a:rPr lang="zh-CN" altLang="en-US" sz="2000" b="1" dirty="0">
                <a:solidFill>
                  <a:schemeClr val="tx1"/>
                </a:solidFill>
                <a:latin typeface="微软雅黑" panose="020B0503020204020204" pitchFamily="34" charset="-122"/>
                <a:ea typeface="微软雅黑" panose="020B0503020204020204" pitchFamily="34" charset="-122"/>
              </a:rPr>
              <a:t>，专利为</a:t>
            </a:r>
            <a:r>
              <a:rPr lang="en-US" altLang="zh-CN" sz="2000" b="1" dirty="0">
                <a:solidFill>
                  <a:schemeClr val="tx1"/>
                </a:solidFill>
                <a:latin typeface="微软雅黑" panose="020B0503020204020204" pitchFamily="34" charset="-122"/>
                <a:ea typeface="微软雅黑" panose="020B0503020204020204" pitchFamily="34" charset="-122"/>
              </a:rPr>
              <a:t>[P]</a:t>
            </a:r>
            <a:r>
              <a:rPr lang="zh-CN" altLang="en-US" sz="2000" b="1" dirty="0">
                <a:solidFill>
                  <a:schemeClr val="tx1"/>
                </a:solidFill>
                <a:latin typeface="微软雅黑" panose="020B0503020204020204" pitchFamily="34" charset="-122"/>
                <a:ea typeface="微软雅黑" panose="020B0503020204020204" pitchFamily="34" charset="-122"/>
              </a:rPr>
              <a:t>。</a:t>
            </a: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63688" y="2209428"/>
            <a:ext cx="5940660" cy="1015663"/>
          </a:xfrm>
          <a:prstGeom prst="rect">
            <a:avLst/>
          </a:prstGeom>
          <a:noFill/>
        </p:spPr>
        <p:txBody>
          <a:bodyPr wrap="square" rtlCol="0">
            <a:spAutoFit/>
          </a:bodyPr>
          <a:lstStyle/>
          <a:p>
            <a:pPr>
              <a:lnSpc>
                <a:spcPct val="125000"/>
              </a:lnSpc>
            </a:pPr>
            <a:r>
              <a:rPr lang="zh-CN" altLang="en-US" sz="4800" b="1" dirty="0">
                <a:solidFill>
                  <a:srgbClr val="FF0000"/>
                </a:solidFill>
                <a:latin typeface="华文隶书" panose="02010800040101010101" pitchFamily="2" charset="-122"/>
                <a:ea typeface="华文隶书" panose="02010800040101010101" pitchFamily="2" charset="-122"/>
              </a:rPr>
              <a:t>方寸提案 </a:t>
            </a:r>
            <a:r>
              <a:rPr lang="zh-CN" altLang="en-US" sz="4800" b="1" dirty="0" smtClean="0">
                <a:solidFill>
                  <a:srgbClr val="FF0000"/>
                </a:solidFill>
                <a:latin typeface="华文隶书" panose="02010800040101010101" pitchFamily="2" charset="-122"/>
                <a:ea typeface="华文隶书" panose="02010800040101010101" pitchFamily="2" charset="-122"/>
              </a:rPr>
              <a:t>    </a:t>
            </a:r>
            <a:r>
              <a:rPr lang="zh-CN" altLang="en-US" sz="4800" b="1" dirty="0">
                <a:solidFill>
                  <a:srgbClr val="FF0000"/>
                </a:solidFill>
                <a:latin typeface="华文隶书" panose="02010800040101010101" pitchFamily="2" charset="-122"/>
                <a:ea typeface="华文隶书" panose="02010800040101010101" pitchFamily="2" charset="-122"/>
              </a:rPr>
              <a:t>精彩青春</a:t>
            </a:r>
          </a:p>
        </p:txBody>
      </p:sp>
      <p:sp>
        <p:nvSpPr>
          <p:cNvPr id="7" name="流程图: 过程 6"/>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8" name="文本框 32"/>
          <p:cNvSpPr txBox="1"/>
          <p:nvPr/>
        </p:nvSpPr>
        <p:spPr>
          <a:xfrm>
            <a:off x="107504" y="72453"/>
            <a:ext cx="7704856" cy="460375"/>
          </a:xfrm>
          <a:prstGeom prst="rect">
            <a:avLst/>
          </a:prstGeom>
          <a:noFill/>
        </p:spPr>
        <p:txBody>
          <a:bodyPr wrap="square" rtlCol="0">
            <a:spAutoFit/>
          </a:bodyPr>
          <a:lstStyle/>
          <a:p>
            <a:pPr lvl="0"/>
            <a:r>
              <a:rPr lang="zh-CN" altLang="en-US" sz="2400" b="1" kern="0" dirty="0" smtClean="0">
                <a:solidFill>
                  <a:prstClr val="white"/>
                </a:solidFill>
                <a:latin typeface="微软雅黑" panose="020B0503020204020204" pitchFamily="34" charset="-122"/>
                <a:ea typeface="微软雅黑" panose="020B0503020204020204" pitchFamily="34" charset="-122"/>
              </a:rPr>
              <a:t>二  北京理工大学</a:t>
            </a:r>
            <a:r>
              <a:rPr lang="en-US" altLang="zh-CN" sz="2400" b="1" kern="0" dirty="0" smtClean="0">
                <a:solidFill>
                  <a:prstClr val="white"/>
                </a:solidFill>
                <a:latin typeface="微软雅黑" panose="020B0503020204020204" pitchFamily="34" charset="-122"/>
                <a:ea typeface="微软雅黑" panose="020B0503020204020204" pitchFamily="34" charset="-122"/>
              </a:rPr>
              <a:t>2022</a:t>
            </a:r>
            <a:r>
              <a:rPr lang="zh-CN" altLang="en-US" sz="2400" b="1" kern="0" dirty="0" smtClean="0">
                <a:solidFill>
                  <a:prstClr val="white"/>
                </a:solidFill>
                <a:latin typeface="微软雅黑" panose="020B0503020204020204" pitchFamily="34" charset="-122"/>
                <a:ea typeface="微软雅黑" panose="020B0503020204020204" pitchFamily="34" charset="-122"/>
              </a:rPr>
              <a:t>年思政课社会实践主题</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10"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99584"/>
            <a:ext cx="3851920" cy="104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6767" y="913283"/>
            <a:ext cx="8378497" cy="3877985"/>
          </a:xfrm>
          <a:prstGeom prst="rect">
            <a:avLst/>
          </a:prstGeom>
          <a:noFill/>
        </p:spPr>
        <p:txBody>
          <a:bodyPr wrap="square" rtlCol="0">
            <a:spAutoFit/>
          </a:bodyPr>
          <a:lstStyle/>
          <a:p>
            <a:pPr lvl="0" indent="0" algn="just" eaLnBrk="0" fontAlgn="base" hangingPunct="0">
              <a:lnSpc>
                <a:spcPct val="125000"/>
              </a:lnSpc>
              <a:spcBef>
                <a:spcPct val="20000"/>
              </a:spcBef>
              <a:spcAft>
                <a:spcPct val="0"/>
              </a:spcAft>
              <a:buClr>
                <a:srgbClr val="A959A1"/>
              </a:buClr>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rPr>
              <a:t>（一）提交：</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lvl="0" indent="-342900" algn="just" eaLnBrk="0" fontAlgn="base" hangingPunct="0">
              <a:lnSpc>
                <a:spcPct val="125000"/>
              </a:lnSpc>
              <a:spcBef>
                <a:spcPct val="20000"/>
              </a:spcBef>
              <a:spcAft>
                <a:spcPct val="0"/>
              </a:spcAft>
              <a:buClr>
                <a:srgbClr val="A959A1"/>
              </a:buClr>
              <a:buFont typeface="Wingdings" panose="05000000000000000000" pitchFamily="2" charset="2"/>
              <a:buChar char="v"/>
            </a:pPr>
            <a:r>
              <a:rPr lang="en-US" altLang="zh-CN" sz="2000" b="1" dirty="0">
                <a:solidFill>
                  <a:schemeClr val="tx1"/>
                </a:solidFill>
                <a:latin typeface="微软雅黑" panose="020B0503020204020204" pitchFamily="34" charset="-122"/>
                <a:ea typeface="微软雅黑" panose="020B0503020204020204" pitchFamily="34" charset="-122"/>
              </a:rPr>
              <a:t>1</a:t>
            </a:r>
            <a:r>
              <a:rPr lang="zh-CN" altLang="en-US" sz="2000" b="1" dirty="0">
                <a:solidFill>
                  <a:schemeClr val="tx1"/>
                </a:solidFill>
                <a:latin typeface="微软雅黑" panose="020B0503020204020204" pitchFamily="34" charset="-122"/>
                <a:ea typeface="微软雅黑" panose="020B0503020204020204" pitchFamily="34" charset="-122"/>
              </a:rPr>
              <a:t>．调查报告、调查问卷（原卷）或访谈提纲一起交。</a:t>
            </a:r>
          </a:p>
          <a:p>
            <a:pPr marL="342900" lvl="0" indent="-342900" algn="just" eaLnBrk="0" fontAlgn="base" hangingPunct="0">
              <a:lnSpc>
                <a:spcPct val="125000"/>
              </a:lnSpc>
              <a:spcBef>
                <a:spcPct val="20000"/>
              </a:spcBef>
              <a:spcAft>
                <a:spcPct val="0"/>
              </a:spcAft>
              <a:buClr>
                <a:srgbClr val="A959A1"/>
              </a:buClr>
              <a:buFont typeface="Wingdings" panose="05000000000000000000" pitchFamily="2" charset="2"/>
              <a:buChar char="v"/>
            </a:pPr>
            <a:r>
              <a:rPr lang="en-US" altLang="zh-CN" sz="2000" b="1" dirty="0">
                <a:solidFill>
                  <a:schemeClr val="tx1"/>
                </a:solidFill>
                <a:latin typeface="微软雅黑" panose="020B0503020204020204" pitchFamily="34" charset="-122"/>
                <a:ea typeface="微软雅黑" panose="020B0503020204020204" pitchFamily="34" charset="-122"/>
              </a:rPr>
              <a:t>2</a:t>
            </a:r>
            <a:r>
              <a:rPr lang="zh-CN" altLang="en-US" sz="2000" b="1" dirty="0">
                <a:solidFill>
                  <a:schemeClr val="tx1"/>
                </a:solidFill>
                <a:latin typeface="微软雅黑" panose="020B0503020204020204" pitchFamily="34" charset="-122"/>
                <a:ea typeface="微软雅黑" panose="020B0503020204020204" pitchFamily="34" charset="-122"/>
              </a:rPr>
              <a:t>．相关照片、</a:t>
            </a:r>
            <a:r>
              <a:rPr lang="en-US" altLang="zh-CN" sz="2000" b="1" dirty="0">
                <a:solidFill>
                  <a:schemeClr val="tx1"/>
                </a:solidFill>
                <a:latin typeface="微软雅黑" panose="020B0503020204020204" pitchFamily="34" charset="-122"/>
                <a:ea typeface="微软雅黑" panose="020B0503020204020204" pitchFamily="34" charset="-122"/>
              </a:rPr>
              <a:t>DV</a:t>
            </a:r>
            <a:r>
              <a:rPr lang="zh-CN" altLang="en-US" sz="2000" b="1" dirty="0">
                <a:solidFill>
                  <a:schemeClr val="tx1"/>
                </a:solidFill>
                <a:latin typeface="微软雅黑" panose="020B0503020204020204" pitchFamily="34" charset="-122"/>
                <a:ea typeface="微软雅黑" panose="020B0503020204020204" pitchFamily="34" charset="-122"/>
              </a:rPr>
              <a:t>作品整理</a:t>
            </a:r>
            <a:r>
              <a:rPr lang="zh-CN" altLang="en-US" sz="2000" b="1" dirty="0" smtClean="0">
                <a:solidFill>
                  <a:schemeClr val="tx1"/>
                </a:solidFill>
                <a:latin typeface="微软雅黑" panose="020B0503020204020204" pitchFamily="34" charset="-122"/>
                <a:ea typeface="微软雅黑" panose="020B0503020204020204" pitchFamily="34" charset="-122"/>
              </a:rPr>
              <a:t>好（如果有），</a:t>
            </a:r>
            <a:r>
              <a:rPr lang="zh-CN" altLang="en-US" sz="2000" b="1" dirty="0">
                <a:solidFill>
                  <a:schemeClr val="tx1"/>
                </a:solidFill>
                <a:latin typeface="微软雅黑" panose="020B0503020204020204" pitchFamily="34" charset="-122"/>
                <a:ea typeface="微软雅黑" panose="020B0503020204020204" pitchFamily="34" charset="-122"/>
              </a:rPr>
              <a:t>要求提交时再提交。</a:t>
            </a:r>
          </a:p>
          <a:p>
            <a:pPr marL="342900" lvl="0" indent="-342900" algn="just" eaLnBrk="0" fontAlgn="base" hangingPunct="0">
              <a:lnSpc>
                <a:spcPct val="125000"/>
              </a:lnSpc>
              <a:spcBef>
                <a:spcPct val="20000"/>
              </a:spcBef>
              <a:spcAft>
                <a:spcPct val="0"/>
              </a:spcAft>
              <a:buClr>
                <a:srgbClr val="A959A1"/>
              </a:buClr>
              <a:buFont typeface="Wingdings" panose="05000000000000000000" pitchFamily="2" charset="2"/>
              <a:buChar char="v"/>
            </a:pPr>
            <a:r>
              <a:rPr lang="en-US" altLang="zh-CN" sz="2000" b="1" dirty="0">
                <a:solidFill>
                  <a:schemeClr val="tx1"/>
                </a:solidFill>
                <a:latin typeface="微软雅黑" panose="020B0503020204020204" pitchFamily="34" charset="-122"/>
                <a:ea typeface="微软雅黑" panose="020B0503020204020204" pitchFamily="34" charset="-122"/>
              </a:rPr>
              <a:t>3. </a:t>
            </a:r>
            <a:r>
              <a:rPr lang="zh-CN" altLang="en-US" sz="2000" b="1" dirty="0">
                <a:solidFill>
                  <a:schemeClr val="tx1"/>
                </a:solidFill>
                <a:latin typeface="微软雅黑" panose="020B0503020204020204" pitchFamily="34" charset="-122"/>
                <a:ea typeface="微软雅黑" panose="020B0503020204020204" pitchFamily="34" charset="-122"/>
              </a:rPr>
              <a:t>一个小组只交一份调查报告，写上所有组员的名字和学号。</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lvl="0" indent="-342900" algn="just" eaLnBrk="0" fontAlgn="base" hangingPunct="0">
              <a:lnSpc>
                <a:spcPct val="125000"/>
              </a:lnSpc>
              <a:spcBef>
                <a:spcPct val="20000"/>
              </a:spcBef>
              <a:spcAft>
                <a:spcPct val="0"/>
              </a:spcAft>
              <a:buClr>
                <a:srgbClr val="A959A1"/>
              </a:buClr>
              <a:buFont typeface="Wingdings" panose="05000000000000000000" pitchFamily="2" charset="2"/>
              <a:buChar char="v"/>
            </a:pPr>
            <a:r>
              <a:rPr lang="en-US" altLang="zh-CN" sz="2000" b="1" dirty="0">
                <a:solidFill>
                  <a:prstClr val="black"/>
                </a:solidFill>
                <a:latin typeface="微软雅黑" panose="020B0503020204020204" pitchFamily="34" charset="-122"/>
                <a:ea typeface="微软雅黑" panose="020B0503020204020204" pitchFamily="34" charset="-122"/>
              </a:rPr>
              <a:t>4</a:t>
            </a:r>
            <a:r>
              <a:rPr lang="en-US" altLang="zh-CN" sz="2000" b="1" dirty="0" smtClean="0">
                <a:solidFill>
                  <a:prstClr val="black"/>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 电子报告提交：</a:t>
            </a:r>
            <a:r>
              <a:rPr lang="zh-CN" altLang="en-US" sz="2000" b="1" dirty="0">
                <a:latin typeface="微软雅黑" panose="020B0503020204020204" pitchFamily="34" charset="-122"/>
                <a:ea typeface="微软雅黑" panose="020B0503020204020204" pitchFamily="34" charset="-122"/>
              </a:rPr>
              <a:t>秋季学期开学后，自然</a:t>
            </a:r>
            <a:r>
              <a:rPr lang="zh-CN" altLang="en-US" sz="2000" b="1" dirty="0">
                <a:solidFill>
                  <a:srgbClr val="FF0000"/>
                </a:solidFill>
                <a:latin typeface="微软雅黑" panose="020B0503020204020204" pitchFamily="34" charset="-122"/>
                <a:ea typeface="微软雅黑" panose="020B0503020204020204" pitchFamily="34" charset="-122"/>
              </a:rPr>
              <a:t>班班长收齐电子版</a:t>
            </a:r>
            <a:r>
              <a:rPr lang="zh-CN" altLang="en-US" sz="2000" b="1" dirty="0">
                <a:latin typeface="微软雅黑" panose="020B0503020204020204" pitchFamily="34" charset="-122"/>
                <a:ea typeface="微软雅黑" panose="020B0503020204020204" pitchFamily="34" charset="-122"/>
              </a:rPr>
              <a:t>报告，每个自然班的报告打电子压缩包。</a:t>
            </a:r>
            <a:r>
              <a:rPr lang="zh-CN" altLang="en-US" sz="2000" b="1" dirty="0">
                <a:solidFill>
                  <a:srgbClr val="FF0000"/>
                </a:solidFill>
                <a:latin typeface="微软雅黑" panose="020B0503020204020204" pitchFamily="34" charset="-122"/>
                <a:ea typeface="微软雅黑" panose="020B0503020204020204" pitchFamily="34" charset="-122"/>
              </a:rPr>
              <a:t>秋季学期开学第一周周末</a:t>
            </a:r>
            <a:r>
              <a:rPr lang="zh-CN" altLang="en-US" sz="2000" b="1" dirty="0">
                <a:latin typeface="微软雅黑" panose="020B0503020204020204" pitchFamily="34" charset="-122"/>
                <a:ea typeface="微软雅黑" panose="020B0503020204020204" pitchFamily="34" charset="-122"/>
              </a:rPr>
              <a:t>，班长提交电子版报告至助教，助教收齐后统一发给指导教师。要求学生一定按指导教师所在班级提交，错交导致报告漏阅和成绩漏登的情况，一概由学生本人负责</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九、社会实践调查报告提交与考核</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8" name="文本框 32"/>
          <p:cNvSpPr txBox="1"/>
          <p:nvPr/>
        </p:nvSpPr>
        <p:spPr>
          <a:xfrm>
            <a:off x="395536" y="72453"/>
            <a:ext cx="5729039" cy="461665"/>
          </a:xfrm>
          <a:prstGeom prst="rect">
            <a:avLst/>
          </a:prstGeom>
          <a:noFill/>
        </p:spPr>
        <p:txBody>
          <a:bodyPr wrap="square" rtlCol="0">
            <a:spAutoFit/>
          </a:bodyPr>
          <a:lstStyle/>
          <a:p>
            <a:pPr lvl="0"/>
            <a:r>
              <a:rPr lang="zh-CN" altLang="en-US" sz="2400" b="1" kern="0" dirty="0" smtClean="0">
                <a:solidFill>
                  <a:prstClr val="white"/>
                </a:solidFill>
                <a:latin typeface="微软雅黑" panose="020B0503020204020204" pitchFamily="34" charset="-122"/>
                <a:ea typeface="微软雅黑" panose="020B0503020204020204" pitchFamily="34" charset="-122"/>
              </a:rPr>
              <a:t>八    社会实践</a:t>
            </a:r>
            <a:r>
              <a:rPr lang="zh-CN" altLang="en-US" sz="2400" b="1" kern="0" dirty="0">
                <a:solidFill>
                  <a:prstClr val="white"/>
                </a:solidFill>
                <a:latin typeface="微软雅黑" panose="020B0503020204020204" pitchFamily="34" charset="-122"/>
                <a:ea typeface="微软雅黑" panose="020B0503020204020204" pitchFamily="34" charset="-122"/>
              </a:rPr>
              <a:t>调查报告</a:t>
            </a:r>
            <a:r>
              <a:rPr lang="zh-CN" altLang="en-US" sz="2400" b="1" kern="0" dirty="0" smtClean="0">
                <a:solidFill>
                  <a:prstClr val="white"/>
                </a:solidFill>
                <a:latin typeface="微软雅黑" panose="020B0503020204020204" pitchFamily="34" charset="-122"/>
                <a:ea typeface="微软雅黑" panose="020B0503020204020204" pitchFamily="34" charset="-122"/>
              </a:rPr>
              <a:t>提交</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a:solidFill>
                  <a:srgbClr val="FF0000"/>
                </a:solidFill>
                <a:latin typeface="黑体" panose="02010609060101010101" pitchFamily="49" charset="-122"/>
                <a:ea typeface="黑体" panose="02010609060101010101" pitchFamily="49" charset="-122"/>
              </a:rPr>
              <a:t>考    核</a:t>
            </a:r>
          </a:p>
        </p:txBody>
      </p:sp>
      <p:sp>
        <p:nvSpPr>
          <p:cNvPr id="5" name="文本框 4"/>
          <p:cNvSpPr txBox="1"/>
          <p:nvPr/>
        </p:nvSpPr>
        <p:spPr>
          <a:xfrm>
            <a:off x="247570" y="1067078"/>
            <a:ext cx="8928991" cy="3700244"/>
          </a:xfrm>
          <a:prstGeom prst="rect">
            <a:avLst/>
          </a:prstGeom>
          <a:noFill/>
        </p:spPr>
        <p:txBody>
          <a:bodyPr wrap="square" rtlCol="0">
            <a:spAutoFit/>
          </a:bodyPr>
          <a:lstStyle/>
          <a:p>
            <a:pPr lvl="0" indent="0" eaLnBrk="0" fontAlgn="base" hangingPunct="0">
              <a:lnSpc>
                <a:spcPct val="125000"/>
              </a:lnSpc>
              <a:spcBef>
                <a:spcPct val="20000"/>
              </a:spcBef>
              <a:spcAft>
                <a:spcPct val="0"/>
              </a:spcAft>
              <a:buClr>
                <a:srgbClr val="A959A1"/>
              </a:buClr>
              <a:buFont typeface="Wingdings" panose="05000000000000000000" pitchFamily="2" charset="2"/>
              <a:buNone/>
            </a:pPr>
            <a:r>
              <a:rPr lang="zh-CN" altLang="en-US" sz="2400" b="1" dirty="0">
                <a:solidFill>
                  <a:schemeClr val="tx1"/>
                </a:solidFill>
                <a:latin typeface="微软雅黑" panose="020B0503020204020204" pitchFamily="34" charset="-122"/>
                <a:ea typeface="微软雅黑" panose="020B0503020204020204" pitchFamily="34" charset="-122"/>
              </a:rPr>
              <a:t>（二）考核：</a:t>
            </a:r>
            <a:endParaRPr lang="zh-CN" altLang="en-US" sz="2800" b="1" dirty="0">
              <a:solidFill>
                <a:schemeClr val="tx1"/>
              </a:solidFill>
              <a:latin typeface="微软雅黑" panose="020B0503020204020204" pitchFamily="34" charset="-122"/>
              <a:ea typeface="微软雅黑" panose="020B0503020204020204" pitchFamily="34" charset="-122"/>
            </a:endParaRPr>
          </a:p>
          <a:p>
            <a:pPr marL="342900" lvl="0" indent="-342900" eaLnBrk="0" fontAlgn="base" hangingPunct="0">
              <a:lnSpc>
                <a:spcPct val="125000"/>
              </a:lnSpc>
              <a:spcBef>
                <a:spcPct val="20000"/>
              </a:spcBef>
              <a:spcAft>
                <a:spcPct val="0"/>
              </a:spcAft>
              <a:buClr>
                <a:srgbClr val="A959A1"/>
              </a:buClr>
              <a:buFont typeface="Wingdings" panose="05000000000000000000" pitchFamily="2" charset="2"/>
              <a:buChar char="v"/>
            </a:pPr>
            <a:r>
              <a:rPr lang="zh-CN" altLang="en-US" sz="2200" b="1" dirty="0">
                <a:solidFill>
                  <a:schemeClr val="tx1"/>
                </a:solidFill>
                <a:latin typeface="微软雅黑" panose="020B0503020204020204" pitchFamily="34" charset="-122"/>
                <a:ea typeface="微软雅黑" panose="020B0503020204020204" pitchFamily="34" charset="-122"/>
              </a:rPr>
              <a:t>调查报告是否突出主题，是否有材料、有观点、有分析、有结论。</a:t>
            </a:r>
            <a:endParaRPr lang="en-US" altLang="zh-CN" sz="2200" b="1" dirty="0">
              <a:solidFill>
                <a:schemeClr val="tx1"/>
              </a:solidFill>
              <a:latin typeface="微软雅黑" panose="020B0503020204020204" pitchFamily="34" charset="-122"/>
              <a:ea typeface="微软雅黑" panose="020B0503020204020204" pitchFamily="34" charset="-122"/>
            </a:endParaRPr>
          </a:p>
          <a:p>
            <a:pPr marL="342900" lvl="0" indent="-342900" eaLnBrk="0" fontAlgn="base" hangingPunct="0">
              <a:lnSpc>
                <a:spcPct val="125000"/>
              </a:lnSpc>
              <a:spcBef>
                <a:spcPct val="20000"/>
              </a:spcBef>
              <a:spcAft>
                <a:spcPct val="0"/>
              </a:spcAft>
              <a:buClr>
                <a:srgbClr val="A959A1"/>
              </a:buClr>
              <a:buFont typeface="Wingdings" panose="05000000000000000000" pitchFamily="2" charset="2"/>
              <a:buChar char="v"/>
            </a:pPr>
            <a:r>
              <a:rPr lang="zh-CN" altLang="en-US" sz="2200" b="1" dirty="0">
                <a:solidFill>
                  <a:srgbClr val="FF0000"/>
                </a:solidFill>
                <a:latin typeface="微软雅黑" panose="020B0503020204020204" pitchFamily="34" charset="-122"/>
                <a:ea typeface="微软雅黑" panose="020B0503020204020204" pitchFamily="34" charset="-122"/>
              </a:rPr>
              <a:t>简单应付</a:t>
            </a:r>
            <a:r>
              <a:rPr lang="zh-CN" altLang="en-US" sz="2200" b="1" dirty="0">
                <a:solidFill>
                  <a:schemeClr val="tx1"/>
                </a:solidFill>
                <a:latin typeface="微软雅黑" panose="020B0503020204020204" pitchFamily="34" charset="-122"/>
                <a:ea typeface="微软雅黑" panose="020B0503020204020204" pitchFamily="34" charset="-122"/>
              </a:rPr>
              <a:t>甚至</a:t>
            </a:r>
            <a:r>
              <a:rPr lang="zh-CN" altLang="en-US" sz="2200" b="1" dirty="0">
                <a:solidFill>
                  <a:srgbClr val="FF0000"/>
                </a:solidFill>
                <a:latin typeface="微软雅黑" panose="020B0503020204020204" pitchFamily="34" charset="-122"/>
                <a:ea typeface="微软雅黑" panose="020B0503020204020204" pitchFamily="34" charset="-122"/>
              </a:rPr>
              <a:t>拼凑抄袭</a:t>
            </a:r>
            <a:r>
              <a:rPr lang="zh-CN" altLang="en-US" sz="2200" b="1" dirty="0">
                <a:solidFill>
                  <a:schemeClr val="tx1"/>
                </a:solidFill>
                <a:latin typeface="微软雅黑" panose="020B0503020204020204" pitchFamily="34" charset="-122"/>
                <a:ea typeface="微软雅黑" panose="020B0503020204020204" pitchFamily="34" charset="-122"/>
              </a:rPr>
              <a:t>的报告，按</a:t>
            </a:r>
            <a:r>
              <a:rPr lang="zh-CN" altLang="en-US" sz="2200" b="1" dirty="0">
                <a:solidFill>
                  <a:srgbClr val="FF0000"/>
                </a:solidFill>
                <a:latin typeface="微软雅黑" panose="020B0503020204020204" pitchFamily="34" charset="-122"/>
                <a:ea typeface="微软雅黑" panose="020B0503020204020204" pitchFamily="34" charset="-122"/>
              </a:rPr>
              <a:t>不及格</a:t>
            </a:r>
            <a:r>
              <a:rPr lang="zh-CN" altLang="en-US" sz="2200" b="1" dirty="0">
                <a:solidFill>
                  <a:schemeClr val="tx1"/>
                </a:solidFill>
                <a:latin typeface="微软雅黑" panose="020B0503020204020204" pitchFamily="34" charset="-122"/>
                <a:ea typeface="微软雅黑" panose="020B0503020204020204" pitchFamily="34" charset="-122"/>
              </a:rPr>
              <a:t>处理。</a:t>
            </a:r>
          </a:p>
          <a:p>
            <a:pPr marL="342900" lvl="0" indent="-342900" eaLnBrk="0" fontAlgn="base" hangingPunct="0">
              <a:lnSpc>
                <a:spcPct val="125000"/>
              </a:lnSpc>
              <a:spcBef>
                <a:spcPct val="20000"/>
              </a:spcBef>
              <a:spcAft>
                <a:spcPct val="0"/>
              </a:spcAft>
              <a:buClr>
                <a:srgbClr val="A959A1"/>
              </a:buClr>
              <a:buFont typeface="Wingdings" panose="05000000000000000000" pitchFamily="2" charset="2"/>
              <a:buChar char="v"/>
            </a:pPr>
            <a:r>
              <a:rPr lang="zh-CN" altLang="en-US" sz="2200" b="1" dirty="0">
                <a:solidFill>
                  <a:schemeClr val="tx1"/>
                </a:solidFill>
                <a:latin typeface="微软雅黑" panose="020B0503020204020204" pitchFamily="34" charset="-122"/>
                <a:ea typeface="微软雅黑" panose="020B0503020204020204" pitchFamily="34" charset="-122"/>
              </a:rPr>
              <a:t>考核不及格者需补考，即参加下届学生社会实践。</a:t>
            </a:r>
            <a:endParaRPr lang="en-US" altLang="zh-CN" sz="2200" b="1" dirty="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25000"/>
              </a:lnSpc>
              <a:spcBef>
                <a:spcPct val="20000"/>
              </a:spcBef>
              <a:spcAft>
                <a:spcPct val="0"/>
              </a:spcAft>
              <a:buClr>
                <a:srgbClr val="A959A1"/>
              </a:buClr>
              <a:buFont typeface="Wingdings" panose="05000000000000000000" pitchFamily="2" charset="2"/>
              <a:buChar char="v"/>
            </a:pPr>
            <a:r>
              <a:rPr lang="zh-CN" altLang="zh-CN" sz="2200" b="1" dirty="0">
                <a:solidFill>
                  <a:srgbClr val="FF0000"/>
                </a:solidFill>
                <a:latin typeface="微软雅黑" panose="020B0503020204020204" pitchFamily="34" charset="-122"/>
                <a:ea typeface="微软雅黑" panose="020B0503020204020204" pitchFamily="34" charset="-122"/>
              </a:rPr>
              <a:t>评分占比</a:t>
            </a:r>
            <a:r>
              <a:rPr lang="zh-CN" altLang="en-US" sz="2200" b="1" dirty="0">
                <a:solidFill>
                  <a:srgbClr val="FF0000"/>
                </a:solidFill>
                <a:latin typeface="微软雅黑" panose="020B0503020204020204" pitchFamily="34" charset="-122"/>
                <a:ea typeface="微软雅黑" panose="020B0503020204020204" pitchFamily="34" charset="-122"/>
              </a:rPr>
              <a:t>：</a:t>
            </a:r>
            <a:r>
              <a:rPr lang="en-US" altLang="zh-CN" sz="2200" b="1" dirty="0">
                <a:solidFill>
                  <a:srgbClr val="FF0000"/>
                </a:solidFill>
                <a:latin typeface="微软雅黑" panose="020B0503020204020204" pitchFamily="34" charset="-122"/>
                <a:ea typeface="微软雅黑" panose="020B0503020204020204" pitchFamily="34" charset="-122"/>
              </a:rPr>
              <a:t> </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lvl="0" eaLnBrk="0" fontAlgn="base" hangingPunct="0">
              <a:lnSpc>
                <a:spcPct val="125000"/>
              </a:lnSpc>
              <a:spcBef>
                <a:spcPct val="20000"/>
              </a:spcBef>
              <a:spcAft>
                <a:spcPct val="0"/>
              </a:spcAft>
              <a:buClr>
                <a:srgbClr val="A959A1"/>
              </a:buClr>
            </a:pPr>
            <a:r>
              <a:rPr lang="en-US" altLang="zh-CN" sz="2800" b="1" dirty="0">
                <a:solidFill>
                  <a:srgbClr val="FF0000"/>
                </a:solidFill>
                <a:latin typeface="微软雅黑" panose="020B0503020204020204" pitchFamily="34" charset="-122"/>
                <a:ea typeface="微软雅黑" panose="020B0503020204020204" pitchFamily="34" charset="-122"/>
              </a:rPr>
              <a:t> </a:t>
            </a:r>
            <a:r>
              <a:rPr lang="en-US" altLang="zh-CN" sz="2800" b="1" dirty="0" smtClean="0">
                <a:solidFill>
                  <a:srgbClr val="FF0000"/>
                </a:solidFill>
                <a:latin typeface="微软雅黑" panose="020B0503020204020204" pitchFamily="34" charset="-122"/>
                <a:ea typeface="微软雅黑" panose="020B0503020204020204" pitchFamily="34" charset="-122"/>
              </a:rPr>
              <a:t>  </a:t>
            </a:r>
            <a:r>
              <a:rPr lang="zh-CN" altLang="zh-CN" sz="2500" b="1" dirty="0" smtClean="0">
                <a:solidFill>
                  <a:srgbClr val="FF0000"/>
                </a:solidFill>
                <a:latin typeface="微软雅黑" panose="020B0503020204020204" pitchFamily="34" charset="-122"/>
                <a:ea typeface="微软雅黑" panose="020B0503020204020204" pitchFamily="34" charset="-122"/>
              </a:rPr>
              <a:t>听课</a:t>
            </a:r>
            <a:r>
              <a:rPr lang="en-US" altLang="zh-CN" sz="2500" b="1" dirty="0">
                <a:solidFill>
                  <a:srgbClr val="FF0000"/>
                </a:solidFill>
                <a:latin typeface="微软雅黑" panose="020B0503020204020204" pitchFamily="34" charset="-122"/>
                <a:ea typeface="微软雅黑" panose="020B0503020204020204" pitchFamily="34" charset="-122"/>
              </a:rPr>
              <a:t>10</a:t>
            </a:r>
            <a:r>
              <a:rPr lang="zh-CN" altLang="zh-CN" sz="2500" b="1" dirty="0">
                <a:solidFill>
                  <a:srgbClr val="FF0000"/>
                </a:solidFill>
                <a:latin typeface="微软雅黑" panose="020B0503020204020204" pitchFamily="34" charset="-122"/>
                <a:ea typeface="微软雅黑" panose="020B0503020204020204" pitchFamily="34" charset="-122"/>
              </a:rPr>
              <a:t>分</a:t>
            </a:r>
            <a:r>
              <a:rPr lang="en-US" altLang="zh-CN" sz="2500" b="1" dirty="0" smtClean="0">
                <a:latin typeface="微软雅黑" panose="020B0503020204020204" pitchFamily="34" charset="-122"/>
                <a:ea typeface="微软雅黑" panose="020B0503020204020204" pitchFamily="34" charset="-122"/>
              </a:rPr>
              <a:t>+</a:t>
            </a:r>
            <a:r>
              <a:rPr lang="zh-CN" altLang="en-US" sz="2500" b="1" dirty="0" smtClean="0">
                <a:latin typeface="微软雅黑" panose="020B0503020204020204" pitchFamily="34" charset="-122"/>
                <a:ea typeface="微软雅黑" panose="020B0503020204020204" pitchFamily="34" charset="-122"/>
              </a:rPr>
              <a:t>“</a:t>
            </a:r>
            <a:r>
              <a:rPr lang="zh-CN" altLang="zh-CN" sz="2500" b="1" dirty="0" smtClean="0">
                <a:solidFill>
                  <a:srgbClr val="FF0000"/>
                </a:solidFill>
                <a:latin typeface="微软雅黑" panose="020B0503020204020204" pitchFamily="34" charset="-122"/>
                <a:ea typeface="微软雅黑" panose="020B0503020204020204" pitchFamily="34" charset="-122"/>
              </a:rPr>
              <a:t>选题论证</a:t>
            </a:r>
            <a:r>
              <a:rPr lang="zh-CN" altLang="en-US" sz="2500" b="1" dirty="0" smtClean="0">
                <a:solidFill>
                  <a:srgbClr val="FF0000"/>
                </a:solidFill>
                <a:latin typeface="微软雅黑" panose="020B0503020204020204" pitchFamily="34" charset="-122"/>
                <a:ea typeface="微软雅黑" panose="020B0503020204020204" pitchFamily="34" charset="-122"/>
              </a:rPr>
              <a:t>书”和“问卷设计”</a:t>
            </a:r>
            <a:r>
              <a:rPr lang="en-US" altLang="zh-CN" sz="2500" b="1" dirty="0" smtClean="0">
                <a:solidFill>
                  <a:srgbClr val="FF0000"/>
                </a:solidFill>
                <a:latin typeface="微软雅黑" panose="020B0503020204020204" pitchFamily="34" charset="-122"/>
                <a:ea typeface="微软雅黑" panose="020B0503020204020204" pitchFamily="34" charset="-122"/>
              </a:rPr>
              <a:t>20</a:t>
            </a:r>
            <a:r>
              <a:rPr lang="zh-CN" altLang="zh-CN" sz="2500" b="1" dirty="0">
                <a:solidFill>
                  <a:srgbClr val="FF0000"/>
                </a:solidFill>
                <a:latin typeface="微软雅黑" panose="020B0503020204020204" pitchFamily="34" charset="-122"/>
                <a:ea typeface="微软雅黑" panose="020B0503020204020204" pitchFamily="34" charset="-122"/>
              </a:rPr>
              <a:t>分</a:t>
            </a:r>
            <a:r>
              <a:rPr lang="en-US" altLang="zh-CN" sz="2500" b="1" dirty="0">
                <a:latin typeface="微软雅黑" panose="020B0503020204020204" pitchFamily="34" charset="-122"/>
                <a:ea typeface="微软雅黑" panose="020B0503020204020204" pitchFamily="34" charset="-122"/>
              </a:rPr>
              <a:t>+</a:t>
            </a:r>
            <a:r>
              <a:rPr lang="zh-CN" altLang="zh-CN" sz="2500" b="1" dirty="0">
                <a:solidFill>
                  <a:srgbClr val="FF0000"/>
                </a:solidFill>
                <a:latin typeface="微软雅黑" panose="020B0503020204020204" pitchFamily="34" charset="-122"/>
                <a:ea typeface="微软雅黑" panose="020B0503020204020204" pitchFamily="34" charset="-122"/>
              </a:rPr>
              <a:t>调查</a:t>
            </a:r>
            <a:r>
              <a:rPr lang="zh-CN" altLang="zh-CN" sz="2500" b="1" dirty="0" smtClean="0">
                <a:solidFill>
                  <a:srgbClr val="FF0000"/>
                </a:solidFill>
                <a:latin typeface="微软雅黑" panose="020B0503020204020204" pitchFamily="34" charset="-122"/>
                <a:ea typeface="微软雅黑" panose="020B0503020204020204" pitchFamily="34" charset="-122"/>
              </a:rPr>
              <a:t>报告</a:t>
            </a:r>
            <a:endParaRPr lang="en-US" altLang="zh-CN" sz="2500" b="1" dirty="0" smtClean="0">
              <a:solidFill>
                <a:srgbClr val="FF0000"/>
              </a:solidFill>
              <a:latin typeface="微软雅黑" panose="020B0503020204020204" pitchFamily="34" charset="-122"/>
              <a:ea typeface="微软雅黑" panose="020B0503020204020204" pitchFamily="34" charset="-122"/>
            </a:endParaRPr>
          </a:p>
          <a:p>
            <a:pPr lvl="0" eaLnBrk="0" fontAlgn="base" hangingPunct="0">
              <a:lnSpc>
                <a:spcPct val="125000"/>
              </a:lnSpc>
              <a:spcBef>
                <a:spcPct val="20000"/>
              </a:spcBef>
              <a:spcAft>
                <a:spcPct val="0"/>
              </a:spcAft>
              <a:buClr>
                <a:srgbClr val="A959A1"/>
              </a:buClr>
            </a:pPr>
            <a:r>
              <a:rPr lang="en-US" altLang="zh-CN" sz="2500" b="1" dirty="0">
                <a:solidFill>
                  <a:srgbClr val="FF0000"/>
                </a:solidFill>
                <a:latin typeface="微软雅黑" panose="020B0503020204020204" pitchFamily="34" charset="-122"/>
                <a:ea typeface="微软雅黑" panose="020B0503020204020204" pitchFamily="34" charset="-122"/>
              </a:rPr>
              <a:t> </a:t>
            </a:r>
            <a:r>
              <a:rPr lang="en-US" altLang="zh-CN" sz="2500" b="1" dirty="0" smtClean="0">
                <a:solidFill>
                  <a:srgbClr val="FF0000"/>
                </a:solidFill>
                <a:latin typeface="微软雅黑" panose="020B0503020204020204" pitchFamily="34" charset="-122"/>
                <a:ea typeface="微软雅黑" panose="020B0503020204020204" pitchFamily="34" charset="-122"/>
              </a:rPr>
              <a:t>  70</a:t>
            </a:r>
            <a:r>
              <a:rPr lang="zh-CN" altLang="zh-CN" sz="2500" b="1" dirty="0">
                <a:solidFill>
                  <a:srgbClr val="FF0000"/>
                </a:solidFill>
                <a:latin typeface="微软雅黑" panose="020B0503020204020204" pitchFamily="34" charset="-122"/>
                <a:ea typeface="微软雅黑" panose="020B0503020204020204" pitchFamily="34" charset="-122"/>
              </a:rPr>
              <a:t>分</a:t>
            </a:r>
            <a:r>
              <a:rPr lang="en-US" altLang="zh-CN" sz="2500" b="1" dirty="0">
                <a:latin typeface="微软雅黑" panose="020B0503020204020204" pitchFamily="34" charset="-122"/>
                <a:ea typeface="微软雅黑" panose="020B0503020204020204" pitchFamily="34" charset="-122"/>
              </a:rPr>
              <a:t>=</a:t>
            </a:r>
            <a:r>
              <a:rPr lang="en-US" altLang="zh-CN" sz="2500" b="1" dirty="0" smtClean="0">
                <a:solidFill>
                  <a:srgbClr val="FF0000"/>
                </a:solidFill>
                <a:latin typeface="微软雅黑" panose="020B0503020204020204" pitchFamily="34" charset="-122"/>
                <a:ea typeface="微软雅黑" panose="020B0503020204020204" pitchFamily="34" charset="-122"/>
              </a:rPr>
              <a:t>100</a:t>
            </a:r>
            <a:r>
              <a:rPr lang="zh-CN" altLang="en-US" sz="2500" b="1" dirty="0" smtClean="0">
                <a:solidFill>
                  <a:srgbClr val="FF0000"/>
                </a:solidFill>
                <a:latin typeface="微软雅黑" panose="020B0503020204020204" pitchFamily="34" charset="-122"/>
                <a:ea typeface="微软雅黑" panose="020B0503020204020204" pitchFamily="34" charset="-122"/>
              </a:rPr>
              <a:t>分</a:t>
            </a:r>
            <a:endParaRPr lang="zh-CN" altLang="zh-CN" sz="2500" b="1" dirty="0">
              <a:solidFill>
                <a:srgbClr val="FF0000"/>
              </a:solidFill>
              <a:latin typeface="微软雅黑" panose="020B0503020204020204" pitchFamily="34" charset="-122"/>
              <a:ea typeface="微软雅黑" panose="020B0503020204020204" pitchFamily="34"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6953" y="913284"/>
            <a:ext cx="8378497" cy="4062651"/>
          </a:xfrm>
          <a:prstGeom prst="rect">
            <a:avLst/>
          </a:prstGeom>
          <a:noFill/>
        </p:spPr>
        <p:txBody>
          <a:bodyPr wrap="square" rtlCol="0">
            <a:spAutoFit/>
          </a:bodyPr>
          <a:lstStyle/>
          <a:p>
            <a:pPr marL="342900" indent="-342900" eaLnBrk="0" fontAlgn="base" hangingPunct="0">
              <a:lnSpc>
                <a:spcPct val="125000"/>
              </a:lnSpc>
              <a:spcBef>
                <a:spcPct val="20000"/>
              </a:spcBef>
              <a:spcAft>
                <a:spcPct val="0"/>
              </a:spcAft>
              <a:buClr>
                <a:srgbClr val="A959A1"/>
              </a:buClr>
              <a:buFont typeface="Wingdings" panose="05000000000000000000" pitchFamily="2" charset="2"/>
              <a:buChar char="v"/>
            </a:pPr>
            <a:r>
              <a:rPr lang="en-US" altLang="zh-CN" sz="2000" b="1" dirty="0" smtClean="0">
                <a:solidFill>
                  <a:prstClr val="black"/>
                </a:solidFill>
                <a:latin typeface="微软雅黑" panose="020B0503020204020204" pitchFamily="34" charset="-122"/>
                <a:ea typeface="微软雅黑" panose="020B0503020204020204" pitchFamily="34" charset="-122"/>
              </a:rPr>
              <a:t>1.</a:t>
            </a:r>
            <a:r>
              <a:rPr lang="zh-CN" altLang="en-US" sz="2000" b="1" dirty="0" smtClean="0">
                <a:solidFill>
                  <a:prstClr val="black"/>
                </a:solidFill>
                <a:latin typeface="微软雅黑" panose="020B0503020204020204" pitchFamily="34" charset="-122"/>
                <a:ea typeface="微软雅黑" panose="020B0503020204020204" pitchFamily="34" charset="-122"/>
              </a:rPr>
              <a:t> 提案推优 </a:t>
            </a:r>
            <a:endParaRPr lang="en-US" altLang="zh-CN" sz="2000" b="1" dirty="0" smtClean="0">
              <a:solidFill>
                <a:prstClr val="black"/>
              </a:solidFill>
              <a:latin typeface="微软雅黑" panose="020B0503020204020204" pitchFamily="34" charset="-122"/>
              <a:ea typeface="微软雅黑" panose="020B0503020204020204" pitchFamily="34" charset="-122"/>
            </a:endParaRPr>
          </a:p>
          <a:p>
            <a:pPr marL="342900" indent="-342900" eaLnBrk="0" fontAlgn="base" hangingPunct="0">
              <a:lnSpc>
                <a:spcPct val="125000"/>
              </a:lnSpc>
              <a:spcBef>
                <a:spcPct val="20000"/>
              </a:spcBef>
              <a:spcAft>
                <a:spcPct val="0"/>
              </a:spcAft>
              <a:buClr>
                <a:srgbClr val="A959A1"/>
              </a:buClr>
              <a:buFont typeface="Wingdings" panose="05000000000000000000" pitchFamily="2" charset="2"/>
              <a:buChar char="v"/>
            </a:pPr>
            <a:r>
              <a:rPr lang="zh-CN" altLang="en-US" sz="2000" b="1" dirty="0" smtClean="0">
                <a:solidFill>
                  <a:prstClr val="black"/>
                </a:solidFill>
                <a:latin typeface="微软雅黑" panose="020B0503020204020204" pitchFamily="34" charset="-122"/>
                <a:ea typeface="微软雅黑" panose="020B0503020204020204" pitchFamily="34" charset="-122"/>
              </a:rPr>
              <a:t>      社会实践同学</a:t>
            </a:r>
            <a:r>
              <a:rPr lang="zh-CN" altLang="en-US" sz="2000" b="1" dirty="0">
                <a:solidFill>
                  <a:prstClr val="black"/>
                </a:solidFill>
                <a:latin typeface="微软雅黑" panose="020B0503020204020204" pitchFamily="34" charset="-122"/>
                <a:ea typeface="微软雅黑" panose="020B0503020204020204" pitchFamily="34" charset="-122"/>
              </a:rPr>
              <a:t>通过思想政治理论课社会实践课程课堂，向马克思主义学院指导教师提交社会实践报告</a:t>
            </a:r>
            <a:r>
              <a:rPr lang="zh-CN" altLang="en-US" sz="2000" b="1" dirty="0" smtClean="0">
                <a:solidFill>
                  <a:prstClr val="black"/>
                </a:solidFill>
                <a:latin typeface="微软雅黑" panose="020B0503020204020204" pitchFamily="34" charset="-122"/>
                <a:ea typeface="微软雅黑" panose="020B0503020204020204" pitchFamily="34" charset="-122"/>
              </a:rPr>
              <a:t>。</a:t>
            </a:r>
            <a:endParaRPr lang="en-US" altLang="zh-CN" sz="2000" b="1" dirty="0" smtClean="0">
              <a:solidFill>
                <a:prstClr val="black"/>
              </a:solidFill>
              <a:latin typeface="微软雅黑" panose="020B0503020204020204" pitchFamily="34" charset="-122"/>
              <a:ea typeface="微软雅黑" panose="020B0503020204020204" pitchFamily="34" charset="-122"/>
            </a:endParaRPr>
          </a:p>
          <a:p>
            <a:pPr marL="342900" indent="-342900" eaLnBrk="0" fontAlgn="base" hangingPunct="0">
              <a:lnSpc>
                <a:spcPct val="125000"/>
              </a:lnSpc>
              <a:spcBef>
                <a:spcPct val="20000"/>
              </a:spcBef>
              <a:spcAft>
                <a:spcPct val="0"/>
              </a:spcAft>
              <a:buClr>
                <a:srgbClr val="A959A1"/>
              </a:buClr>
              <a:buFont typeface="Wingdings" panose="05000000000000000000" pitchFamily="2" charset="2"/>
              <a:buChar char="v"/>
            </a:pPr>
            <a:r>
              <a:rPr lang="en-US" altLang="zh-CN" sz="2000" b="1" dirty="0">
                <a:solidFill>
                  <a:prstClr val="black"/>
                </a:solidFill>
                <a:latin typeface="微软雅黑" panose="020B0503020204020204" pitchFamily="34" charset="-122"/>
                <a:ea typeface="微软雅黑" panose="020B0503020204020204" pitchFamily="34" charset="-122"/>
              </a:rPr>
              <a:t> </a:t>
            </a:r>
            <a:r>
              <a:rPr lang="en-US" altLang="zh-CN" sz="2000" b="1" dirty="0" smtClean="0">
                <a:solidFill>
                  <a:prstClr val="black"/>
                </a:solidFill>
                <a:latin typeface="微软雅黑" panose="020B0503020204020204" pitchFamily="34" charset="-122"/>
                <a:ea typeface="微软雅黑" panose="020B0503020204020204" pitchFamily="34" charset="-122"/>
              </a:rPr>
              <a:t>      </a:t>
            </a:r>
            <a:r>
              <a:rPr lang="zh-CN" altLang="en-US" sz="2000" b="1" dirty="0" smtClean="0">
                <a:solidFill>
                  <a:prstClr val="black"/>
                </a:solidFill>
                <a:latin typeface="微软雅黑" panose="020B0503020204020204" pitchFamily="34" charset="-122"/>
                <a:ea typeface="微软雅黑" panose="020B0503020204020204" pitchFamily="34" charset="-122"/>
              </a:rPr>
              <a:t>学生经过指导教师指导后，</a:t>
            </a:r>
            <a:r>
              <a:rPr lang="zh-CN" altLang="en-US" sz="2000" b="1" dirty="0" smtClean="0">
                <a:solidFill>
                  <a:srgbClr val="FF0000"/>
                </a:solidFill>
                <a:latin typeface="微软雅黑" panose="020B0503020204020204" pitchFamily="34" charset="-122"/>
                <a:ea typeface="微软雅黑" panose="020B0503020204020204" pitchFamily="34" charset="-122"/>
              </a:rPr>
              <a:t>每个指导教师推荐一份提案。</a:t>
            </a:r>
            <a:r>
              <a:rPr lang="zh-CN" altLang="en-US" sz="2000" b="1" dirty="0" smtClean="0">
                <a:solidFill>
                  <a:prstClr val="black"/>
                </a:solidFill>
                <a:latin typeface="微软雅黑" panose="020B0503020204020204" pitchFamily="34" charset="-122"/>
                <a:ea typeface="微软雅黑" panose="020B0503020204020204" pitchFamily="34" charset="-122"/>
              </a:rPr>
              <a:t>获得</a:t>
            </a:r>
            <a:r>
              <a:rPr lang="zh-CN" altLang="en-US" sz="2000" b="1" dirty="0">
                <a:solidFill>
                  <a:prstClr val="black"/>
                </a:solidFill>
                <a:latin typeface="微软雅黑" panose="020B0503020204020204" pitchFamily="34" charset="-122"/>
                <a:ea typeface="微软雅黑" panose="020B0503020204020204" pitchFamily="34" charset="-122"/>
              </a:rPr>
              <a:t>推荐后，被推荐团队在“假如我是委员”小程序上提交提案，并向学校递交模拟政协提案活动报名表备案。提案提交后，即可开始</a:t>
            </a:r>
            <a:r>
              <a:rPr lang="zh-CN" altLang="en-US" sz="2000" b="1" dirty="0">
                <a:solidFill>
                  <a:srgbClr val="FF0000"/>
                </a:solidFill>
                <a:latin typeface="微软雅黑" panose="020B0503020204020204" pitchFamily="34" charset="-122"/>
                <a:ea typeface="微软雅黑" panose="020B0503020204020204" pitchFamily="34" charset="-122"/>
              </a:rPr>
              <a:t>拉票</a:t>
            </a:r>
            <a:r>
              <a:rPr lang="zh-CN" altLang="en-US" sz="2000" b="1" dirty="0">
                <a:solidFill>
                  <a:prstClr val="black"/>
                </a:solidFill>
                <a:latin typeface="微软雅黑" panose="020B0503020204020204" pitchFamily="34" charset="-122"/>
                <a:ea typeface="微软雅黑" panose="020B0503020204020204" pitchFamily="34" charset="-122"/>
              </a:rPr>
              <a:t>，自动进入</a:t>
            </a:r>
            <a:r>
              <a:rPr lang="zh-CN" altLang="en-US" sz="2000" b="1" dirty="0">
                <a:solidFill>
                  <a:srgbClr val="FF0000"/>
                </a:solidFill>
                <a:latin typeface="微软雅黑" panose="020B0503020204020204" pitchFamily="34" charset="-122"/>
                <a:ea typeface="微软雅黑" panose="020B0503020204020204" pitchFamily="34" charset="-122"/>
              </a:rPr>
              <a:t>网络投票</a:t>
            </a:r>
            <a:r>
              <a:rPr lang="zh-CN" altLang="en-US" sz="2000" b="1" dirty="0">
                <a:solidFill>
                  <a:prstClr val="black"/>
                </a:solidFill>
                <a:latin typeface="微软雅黑" panose="020B0503020204020204" pitchFamily="34" charset="-122"/>
                <a:ea typeface="微软雅黑" panose="020B0503020204020204" pitchFamily="34" charset="-122"/>
              </a:rPr>
              <a:t>初评阶段。提案提交时间截止后，将进入人民政协报提案复审阶段，选择</a:t>
            </a:r>
            <a:r>
              <a:rPr lang="en-US" altLang="zh-CN" sz="2000" b="1" dirty="0">
                <a:solidFill>
                  <a:srgbClr val="FF0000"/>
                </a:solidFill>
                <a:latin typeface="微软雅黑" panose="020B0503020204020204" pitchFamily="34" charset="-122"/>
                <a:ea typeface="微软雅黑" panose="020B0503020204020204" pitchFamily="34" charset="-122"/>
              </a:rPr>
              <a:t>15</a:t>
            </a:r>
            <a:r>
              <a:rPr lang="zh-CN" altLang="en-US" sz="2000" b="1" dirty="0">
                <a:solidFill>
                  <a:srgbClr val="FF0000"/>
                </a:solidFill>
                <a:latin typeface="微软雅黑" panose="020B0503020204020204" pitchFamily="34" charset="-122"/>
                <a:ea typeface="微软雅黑" panose="020B0503020204020204" pitchFamily="34" charset="-122"/>
              </a:rPr>
              <a:t>件</a:t>
            </a:r>
            <a:r>
              <a:rPr lang="zh-CN" altLang="en-US" sz="2000" b="1" dirty="0">
                <a:solidFill>
                  <a:prstClr val="black"/>
                </a:solidFill>
                <a:latin typeface="微软雅黑" panose="020B0503020204020204" pitchFamily="34" charset="-122"/>
                <a:ea typeface="微软雅黑" panose="020B0503020204020204" pitchFamily="34" charset="-122"/>
              </a:rPr>
              <a:t>优秀提案进入决赛，以</a:t>
            </a:r>
            <a:r>
              <a:rPr lang="zh-CN" altLang="en-US" sz="2000" b="1" dirty="0">
                <a:solidFill>
                  <a:srgbClr val="FF0000"/>
                </a:solidFill>
                <a:latin typeface="微软雅黑" panose="020B0503020204020204" pitchFamily="34" charset="-122"/>
                <a:ea typeface="微软雅黑" panose="020B0503020204020204" pitchFamily="34" charset="-122"/>
              </a:rPr>
              <a:t>答辩</a:t>
            </a:r>
            <a:r>
              <a:rPr lang="zh-CN" altLang="en-US" sz="2000" b="1" dirty="0">
                <a:solidFill>
                  <a:prstClr val="black"/>
                </a:solidFill>
                <a:latin typeface="微软雅黑" panose="020B0503020204020204" pitchFamily="34" charset="-122"/>
                <a:ea typeface="微软雅黑" panose="020B0503020204020204" pitchFamily="34" charset="-122"/>
              </a:rPr>
              <a:t>形式，经由学校专家评委与全国政协委员、北京市政协委员、北京市海淀区政协委员等联合评定，选出最终奖项。</a:t>
            </a:r>
          </a:p>
        </p:txBody>
      </p:sp>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九、社会实践调查报告提交与考核</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395536" y="72453"/>
            <a:ext cx="6696744" cy="46166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九</a:t>
            </a:r>
            <a:r>
              <a:rPr lang="zh-CN" altLang="en-US" sz="2400" b="1" kern="0" dirty="0" smtClean="0">
                <a:solidFill>
                  <a:prstClr val="white"/>
                </a:solidFill>
                <a:latin typeface="微软雅黑" panose="020B0503020204020204" pitchFamily="34" charset="-122"/>
                <a:ea typeface="微软雅黑" panose="020B0503020204020204" pitchFamily="34" charset="-122"/>
              </a:rPr>
              <a:t>  “方寸</a:t>
            </a:r>
            <a:r>
              <a:rPr lang="zh-CN" altLang="en-US" sz="2400" b="1" kern="0" dirty="0">
                <a:solidFill>
                  <a:prstClr val="white"/>
                </a:solidFill>
                <a:latin typeface="微软雅黑" panose="020B0503020204020204" pitchFamily="34" charset="-122"/>
                <a:ea typeface="微软雅黑" panose="020B0503020204020204" pitchFamily="34" charset="-122"/>
              </a:rPr>
              <a:t>提案  精彩</a:t>
            </a:r>
            <a:r>
              <a:rPr lang="zh-CN" altLang="en-US" sz="2400" b="1" kern="0" dirty="0" smtClean="0">
                <a:solidFill>
                  <a:prstClr val="white"/>
                </a:solidFill>
                <a:latin typeface="微软雅黑" panose="020B0503020204020204" pitchFamily="34" charset="-122"/>
                <a:ea typeface="微软雅黑" panose="020B0503020204020204" pitchFamily="34" charset="-122"/>
              </a:rPr>
              <a:t>青春”模拟提案的具体开展</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632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6953" y="913284"/>
            <a:ext cx="8378497" cy="4089068"/>
          </a:xfrm>
          <a:prstGeom prst="rect">
            <a:avLst/>
          </a:prstGeom>
          <a:noFill/>
        </p:spPr>
        <p:txBody>
          <a:bodyPr wrap="square" rtlCol="0">
            <a:spAutoFit/>
          </a:bodyPr>
          <a:lstStyle/>
          <a:p>
            <a:pPr marL="342900" indent="-342900" algn="just" eaLnBrk="0" fontAlgn="base" hangingPunct="0">
              <a:lnSpc>
                <a:spcPct val="125000"/>
              </a:lnSpc>
              <a:spcBef>
                <a:spcPct val="20000"/>
              </a:spcBef>
              <a:spcAft>
                <a:spcPct val="0"/>
              </a:spcAft>
              <a:buClr>
                <a:srgbClr val="A959A1"/>
              </a:buClr>
              <a:buFont typeface="Wingdings" panose="05000000000000000000" pitchFamily="2" charset="2"/>
              <a:buChar char="v"/>
            </a:pPr>
            <a:r>
              <a:rPr lang="en-US" altLang="zh-CN" sz="2000" b="1" dirty="0" smtClean="0">
                <a:solidFill>
                  <a:prstClr val="black"/>
                </a:solidFill>
                <a:latin typeface="微软雅黑" panose="020B0503020204020204" pitchFamily="34" charset="-122"/>
                <a:ea typeface="微软雅黑" panose="020B0503020204020204" pitchFamily="34" charset="-122"/>
              </a:rPr>
              <a:t>2.</a:t>
            </a:r>
            <a:r>
              <a:rPr lang="zh-CN" altLang="en-US" sz="2000" b="1" dirty="0" smtClean="0">
                <a:solidFill>
                  <a:prstClr val="black"/>
                </a:solidFill>
                <a:latin typeface="微软雅黑" panose="020B0503020204020204" pitchFamily="34" charset="-122"/>
                <a:ea typeface="微软雅黑" panose="020B0503020204020204" pitchFamily="34" charset="-122"/>
              </a:rPr>
              <a:t>审核</a:t>
            </a:r>
            <a:r>
              <a:rPr lang="zh-CN" altLang="en-US" sz="2000" b="1" dirty="0">
                <a:solidFill>
                  <a:prstClr val="black"/>
                </a:solidFill>
                <a:latin typeface="微软雅黑" panose="020B0503020204020204" pitchFamily="34" charset="-122"/>
                <a:ea typeface="微软雅黑" panose="020B0503020204020204" pitchFamily="34" charset="-122"/>
              </a:rPr>
              <a:t>及评选阶段</a:t>
            </a:r>
          </a:p>
          <a:p>
            <a:pPr marL="342900" indent="-342900" algn="just" eaLnBrk="0" fontAlgn="base" hangingPunct="0">
              <a:lnSpc>
                <a:spcPct val="125000"/>
              </a:lnSpc>
              <a:spcBef>
                <a:spcPct val="20000"/>
              </a:spcBef>
              <a:spcAft>
                <a:spcPct val="0"/>
              </a:spcAft>
              <a:buClr>
                <a:srgbClr val="A959A1"/>
              </a:buClr>
              <a:buFont typeface="Wingdings" panose="05000000000000000000" pitchFamily="2" charset="2"/>
              <a:buChar char="v"/>
            </a:pPr>
            <a:r>
              <a:rPr lang="zh-CN" altLang="en-US" sz="2000" b="1" dirty="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1</a:t>
            </a:r>
            <a:r>
              <a:rPr lang="zh-CN" altLang="en-US" sz="2000" b="1" dirty="0">
                <a:solidFill>
                  <a:prstClr val="black"/>
                </a:solidFill>
                <a:latin typeface="微软雅黑" panose="020B0503020204020204" pitchFamily="34" charset="-122"/>
                <a:ea typeface="微软雅黑" panose="020B0503020204020204" pitchFamily="34" charset="-122"/>
              </a:rPr>
              <a:t>）网络投票初评：提案发布后，自动进入</a:t>
            </a:r>
            <a:r>
              <a:rPr lang="zh-CN" altLang="en-US" sz="2000" b="1" dirty="0">
                <a:solidFill>
                  <a:srgbClr val="FF0000"/>
                </a:solidFill>
                <a:latin typeface="微软雅黑" panose="020B0503020204020204" pitchFamily="34" charset="-122"/>
                <a:ea typeface="微软雅黑" panose="020B0503020204020204" pitchFamily="34" charset="-122"/>
              </a:rPr>
              <a:t>网络投票初评</a:t>
            </a:r>
            <a:r>
              <a:rPr lang="zh-CN" altLang="en-US" sz="2000" b="1" dirty="0">
                <a:solidFill>
                  <a:prstClr val="black"/>
                </a:solidFill>
                <a:latin typeface="微软雅黑" panose="020B0503020204020204" pitchFamily="34" charset="-122"/>
                <a:ea typeface="微软雅黑" panose="020B0503020204020204" pitchFamily="34" charset="-122"/>
              </a:rPr>
              <a:t>阶段，提案提交日期截止前皆可进行</a:t>
            </a:r>
            <a:r>
              <a:rPr lang="zh-CN" altLang="en-US" sz="2000" b="1" dirty="0">
                <a:solidFill>
                  <a:srgbClr val="FF0000"/>
                </a:solidFill>
                <a:latin typeface="微软雅黑" panose="020B0503020204020204" pitchFamily="34" charset="-122"/>
                <a:ea typeface="微软雅黑" panose="020B0503020204020204" pitchFamily="34" charset="-122"/>
              </a:rPr>
              <a:t>拉票</a:t>
            </a:r>
            <a:r>
              <a:rPr lang="zh-CN" altLang="en-US" sz="2000" b="1" dirty="0">
                <a:solidFill>
                  <a:prstClr val="black"/>
                </a:solidFill>
                <a:latin typeface="微软雅黑" panose="020B0503020204020204" pitchFamily="34" charset="-122"/>
                <a:ea typeface="微软雅黑" panose="020B0503020204020204" pitchFamily="34" charset="-122"/>
              </a:rPr>
              <a:t>。</a:t>
            </a:r>
          </a:p>
          <a:p>
            <a:pPr marL="342900" indent="-342900" algn="just" eaLnBrk="0" fontAlgn="base" hangingPunct="0">
              <a:lnSpc>
                <a:spcPct val="125000"/>
              </a:lnSpc>
              <a:spcBef>
                <a:spcPct val="20000"/>
              </a:spcBef>
              <a:spcAft>
                <a:spcPct val="0"/>
              </a:spcAft>
              <a:buClr>
                <a:srgbClr val="A959A1"/>
              </a:buClr>
              <a:buFont typeface="Wingdings" panose="05000000000000000000" pitchFamily="2" charset="2"/>
              <a:buChar char="v"/>
            </a:pPr>
            <a:r>
              <a:rPr lang="zh-CN" altLang="en-US" sz="2000" b="1" dirty="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2</a:t>
            </a:r>
            <a:r>
              <a:rPr lang="zh-CN" altLang="en-US" sz="2000" b="1" dirty="0">
                <a:solidFill>
                  <a:prstClr val="black"/>
                </a:solidFill>
                <a:latin typeface="微软雅黑" panose="020B0503020204020204" pitchFamily="34" charset="-122"/>
                <a:ea typeface="微软雅黑" panose="020B0503020204020204" pitchFamily="34" charset="-122"/>
              </a:rPr>
              <a:t>）提案复审：北京理工大学、人民政协报将按照公平、公正、公开的原则进行评审，筛选部分具有代表性、实践性的</a:t>
            </a:r>
            <a:r>
              <a:rPr lang="en-US" altLang="zh-CN" sz="2000" b="1" dirty="0">
                <a:solidFill>
                  <a:srgbClr val="FF0000"/>
                </a:solidFill>
                <a:latin typeface="微软雅黑" panose="020B0503020204020204" pitchFamily="34" charset="-122"/>
                <a:ea typeface="微软雅黑" panose="020B0503020204020204" pitchFamily="34" charset="-122"/>
              </a:rPr>
              <a:t>15</a:t>
            </a:r>
            <a:r>
              <a:rPr lang="zh-CN" altLang="en-US" sz="2000" b="1" dirty="0">
                <a:solidFill>
                  <a:srgbClr val="FF0000"/>
                </a:solidFill>
                <a:latin typeface="微软雅黑" panose="020B0503020204020204" pitchFamily="34" charset="-122"/>
                <a:ea typeface="微软雅黑" panose="020B0503020204020204" pitchFamily="34" charset="-122"/>
              </a:rPr>
              <a:t>件</a:t>
            </a:r>
            <a:r>
              <a:rPr lang="zh-CN" altLang="en-US" sz="2000" b="1" dirty="0">
                <a:solidFill>
                  <a:prstClr val="black"/>
                </a:solidFill>
                <a:latin typeface="微软雅黑" panose="020B0503020204020204" pitchFamily="34" charset="-122"/>
                <a:ea typeface="微软雅黑" panose="020B0503020204020204" pitchFamily="34" charset="-122"/>
              </a:rPr>
              <a:t>优秀提案进入决赛。</a:t>
            </a:r>
          </a:p>
          <a:p>
            <a:pPr marL="342900" indent="-342900" algn="just" eaLnBrk="0" fontAlgn="base" hangingPunct="0">
              <a:lnSpc>
                <a:spcPct val="125000"/>
              </a:lnSpc>
              <a:spcBef>
                <a:spcPct val="20000"/>
              </a:spcBef>
              <a:spcAft>
                <a:spcPct val="0"/>
              </a:spcAft>
              <a:buClr>
                <a:srgbClr val="A959A1"/>
              </a:buClr>
              <a:buFont typeface="Wingdings" panose="05000000000000000000" pitchFamily="2" charset="2"/>
              <a:buChar char="v"/>
            </a:pPr>
            <a:r>
              <a:rPr lang="zh-CN" altLang="en-US" sz="2000" b="1" dirty="0">
                <a:solidFill>
                  <a:prstClr val="black"/>
                </a:solidFill>
                <a:latin typeface="微软雅黑" panose="020B0503020204020204" pitchFamily="34" charset="-122"/>
                <a:ea typeface="微软雅黑" panose="020B0503020204020204" pitchFamily="34" charset="-122"/>
              </a:rPr>
              <a:t>（</a:t>
            </a:r>
            <a:r>
              <a:rPr lang="en-US" altLang="zh-CN" sz="2000" b="1" dirty="0">
                <a:solidFill>
                  <a:prstClr val="black"/>
                </a:solidFill>
                <a:latin typeface="微软雅黑" panose="020B0503020204020204" pitchFamily="34" charset="-122"/>
                <a:ea typeface="微软雅黑" panose="020B0503020204020204" pitchFamily="34" charset="-122"/>
              </a:rPr>
              <a:t>3</a:t>
            </a:r>
            <a:r>
              <a:rPr lang="zh-CN" altLang="en-US" sz="2000" b="1" dirty="0">
                <a:solidFill>
                  <a:prstClr val="black"/>
                </a:solidFill>
                <a:latin typeface="微软雅黑" panose="020B0503020204020204" pitchFamily="34" charset="-122"/>
                <a:ea typeface="微软雅黑" panose="020B0503020204020204" pitchFamily="34" charset="-122"/>
              </a:rPr>
              <a:t>）决赛颁奖</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决赛采取</a:t>
            </a:r>
            <a:r>
              <a:rPr lang="zh-CN" altLang="en-US" sz="2000" b="1" dirty="0">
                <a:solidFill>
                  <a:srgbClr val="FF0000"/>
                </a:solidFill>
                <a:latin typeface="微软雅黑" panose="020B0503020204020204" pitchFamily="34" charset="-122"/>
                <a:ea typeface="微软雅黑" panose="020B0503020204020204" pitchFamily="34" charset="-122"/>
              </a:rPr>
              <a:t>线下答辩</a:t>
            </a:r>
            <a:r>
              <a:rPr lang="zh-CN" altLang="en-US" sz="2000" b="1" dirty="0">
                <a:solidFill>
                  <a:prstClr val="black"/>
                </a:solidFill>
                <a:latin typeface="微软雅黑" panose="020B0503020204020204" pitchFamily="34" charset="-122"/>
                <a:ea typeface="微软雅黑" panose="020B0503020204020204" pitchFamily="34" charset="-122"/>
              </a:rPr>
              <a:t>形式，评委将根据答辩的情况进行评定，选出一等奖</a:t>
            </a:r>
            <a:r>
              <a:rPr lang="en-US" altLang="zh-CN" sz="2000" b="1" dirty="0">
                <a:solidFill>
                  <a:prstClr val="black"/>
                </a:solidFill>
                <a:latin typeface="微软雅黑" panose="020B0503020204020204" pitchFamily="34" charset="-122"/>
                <a:ea typeface="微软雅黑" panose="020B0503020204020204" pitchFamily="34" charset="-122"/>
              </a:rPr>
              <a:t>1</a:t>
            </a:r>
            <a:r>
              <a:rPr lang="zh-CN" altLang="en-US" sz="2000" b="1" dirty="0">
                <a:solidFill>
                  <a:prstClr val="black"/>
                </a:solidFill>
                <a:latin typeface="微软雅黑" panose="020B0503020204020204" pitchFamily="34" charset="-122"/>
                <a:ea typeface="微软雅黑" panose="020B0503020204020204" pitchFamily="34" charset="-122"/>
              </a:rPr>
              <a:t>个、二等奖</a:t>
            </a:r>
            <a:r>
              <a:rPr lang="en-US" altLang="zh-CN" sz="2000" b="1" dirty="0">
                <a:solidFill>
                  <a:prstClr val="black"/>
                </a:solidFill>
                <a:latin typeface="微软雅黑" panose="020B0503020204020204" pitchFamily="34" charset="-122"/>
                <a:ea typeface="微软雅黑" panose="020B0503020204020204" pitchFamily="34" charset="-122"/>
              </a:rPr>
              <a:t>3</a:t>
            </a:r>
            <a:r>
              <a:rPr lang="zh-CN" altLang="en-US" sz="2000" b="1" dirty="0">
                <a:solidFill>
                  <a:prstClr val="black"/>
                </a:solidFill>
                <a:latin typeface="微软雅黑" panose="020B0503020204020204" pitchFamily="34" charset="-122"/>
                <a:ea typeface="微软雅黑" panose="020B0503020204020204" pitchFamily="34" charset="-122"/>
              </a:rPr>
              <a:t>个、三等奖</a:t>
            </a:r>
            <a:r>
              <a:rPr lang="en-US" altLang="zh-CN" sz="2000" b="1" dirty="0">
                <a:solidFill>
                  <a:prstClr val="black"/>
                </a:solidFill>
                <a:latin typeface="微软雅黑" panose="020B0503020204020204" pitchFamily="34" charset="-122"/>
                <a:ea typeface="微软雅黑" panose="020B0503020204020204" pitchFamily="34" charset="-122"/>
              </a:rPr>
              <a:t>5</a:t>
            </a:r>
            <a:r>
              <a:rPr lang="zh-CN" altLang="en-US" sz="2000" b="1" dirty="0">
                <a:solidFill>
                  <a:prstClr val="black"/>
                </a:solidFill>
                <a:latin typeface="微软雅黑" panose="020B0503020204020204" pitchFamily="34" charset="-122"/>
                <a:ea typeface="微软雅黑" panose="020B0503020204020204" pitchFamily="34" charset="-122"/>
              </a:rPr>
              <a:t>个、优秀提案奖</a:t>
            </a:r>
            <a:r>
              <a:rPr lang="en-US" altLang="zh-CN" sz="2000" b="1" dirty="0">
                <a:solidFill>
                  <a:prstClr val="black"/>
                </a:solidFill>
                <a:latin typeface="微软雅黑" panose="020B0503020204020204" pitchFamily="34" charset="-122"/>
                <a:ea typeface="微软雅黑" panose="020B0503020204020204" pitchFamily="34" charset="-122"/>
              </a:rPr>
              <a:t>6</a:t>
            </a:r>
            <a:r>
              <a:rPr lang="zh-CN" altLang="en-US" sz="2000" b="1" dirty="0">
                <a:solidFill>
                  <a:prstClr val="black"/>
                </a:solidFill>
                <a:latin typeface="微软雅黑" panose="020B0503020204020204" pitchFamily="34" charset="-122"/>
                <a:ea typeface="微软雅黑" panose="020B0503020204020204" pitchFamily="34" charset="-122"/>
              </a:rPr>
              <a:t>个、校级优秀社会实践</a:t>
            </a:r>
            <a:r>
              <a:rPr lang="zh-CN" altLang="en-US" sz="2000" b="1" dirty="0" smtClean="0">
                <a:solidFill>
                  <a:prstClr val="black"/>
                </a:solidFill>
                <a:latin typeface="微软雅黑" panose="020B0503020204020204" pitchFamily="34" charset="-122"/>
                <a:ea typeface="微软雅黑" panose="020B0503020204020204" pitchFamily="34" charset="-122"/>
              </a:rPr>
              <a:t>报告、优秀指导教师奖若干</a:t>
            </a:r>
            <a:r>
              <a:rPr lang="zh-CN" altLang="en-US" sz="2000" b="1" dirty="0">
                <a:solidFill>
                  <a:prstClr val="black"/>
                </a:solidFill>
                <a:latin typeface="微软雅黑" panose="020B0503020204020204" pitchFamily="34" charset="-122"/>
                <a:ea typeface="微软雅黑" panose="020B0503020204020204" pitchFamily="34" charset="-122"/>
              </a:rPr>
              <a:t>，根据组织情况评选出优秀组织奖</a:t>
            </a:r>
            <a:r>
              <a:rPr lang="en-US" altLang="zh-CN" sz="2000" b="1" dirty="0">
                <a:solidFill>
                  <a:prstClr val="black"/>
                </a:solidFill>
                <a:latin typeface="微软雅黑" panose="020B0503020204020204" pitchFamily="34" charset="-122"/>
                <a:ea typeface="微软雅黑" panose="020B0503020204020204" pitchFamily="34" charset="-122"/>
              </a:rPr>
              <a:t>3</a:t>
            </a:r>
            <a:r>
              <a:rPr lang="zh-CN" altLang="en-US" sz="2000" b="1" dirty="0">
                <a:solidFill>
                  <a:prstClr val="black"/>
                </a:solidFill>
                <a:latin typeface="微软雅黑" panose="020B0503020204020204" pitchFamily="34" charset="-122"/>
                <a:ea typeface="微软雅黑" panose="020B0503020204020204" pitchFamily="34" charset="-122"/>
              </a:rPr>
              <a:t>个，进行现场颁奖。</a:t>
            </a:r>
          </a:p>
        </p:txBody>
      </p:sp>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九、社会实践调查报告提交与考核</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395536" y="72453"/>
            <a:ext cx="6696744" cy="46166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九</a:t>
            </a:r>
            <a:r>
              <a:rPr lang="zh-CN" altLang="en-US" sz="2400" b="1" kern="0" dirty="0" smtClean="0">
                <a:solidFill>
                  <a:prstClr val="white"/>
                </a:solidFill>
                <a:latin typeface="微软雅黑" panose="020B0503020204020204" pitchFamily="34" charset="-122"/>
                <a:ea typeface="微软雅黑" panose="020B0503020204020204" pitchFamily="34" charset="-122"/>
              </a:rPr>
              <a:t>  “方寸</a:t>
            </a:r>
            <a:r>
              <a:rPr lang="zh-CN" altLang="en-US" sz="2400" b="1" kern="0" dirty="0">
                <a:solidFill>
                  <a:prstClr val="white"/>
                </a:solidFill>
                <a:latin typeface="微软雅黑" panose="020B0503020204020204" pitchFamily="34" charset="-122"/>
                <a:ea typeface="微软雅黑" panose="020B0503020204020204" pitchFamily="34" charset="-122"/>
              </a:rPr>
              <a:t>提案  精彩</a:t>
            </a:r>
            <a:r>
              <a:rPr lang="zh-CN" altLang="en-US" sz="2400" b="1" kern="0" dirty="0" smtClean="0">
                <a:solidFill>
                  <a:prstClr val="white"/>
                </a:solidFill>
                <a:latin typeface="微软雅黑" panose="020B0503020204020204" pitchFamily="34" charset="-122"/>
                <a:ea typeface="微软雅黑" panose="020B0503020204020204" pitchFamily="34" charset="-122"/>
              </a:rPr>
              <a:t>青春”模拟提案的具体开展</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34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5539" y="1057300"/>
            <a:ext cx="8172000" cy="3416320"/>
          </a:xfrm>
          <a:prstGeom prst="rect">
            <a:avLst/>
          </a:prstGeom>
          <a:noFill/>
        </p:spPr>
        <p:txBody>
          <a:bodyPr wrap="square" rtlCol="0">
            <a:spAutoFit/>
          </a:bodyPr>
          <a:lstStyle/>
          <a:p>
            <a:pPr marL="342900" indent="-342900" algn="just" eaLnBrk="0" fontAlgn="base" hangingPunct="0">
              <a:lnSpc>
                <a:spcPct val="150000"/>
              </a:lnSpc>
              <a:spcBef>
                <a:spcPct val="20000"/>
              </a:spcBef>
              <a:spcAft>
                <a:spcPct val="0"/>
              </a:spcAft>
              <a:buClr>
                <a:srgbClr val="A959A1"/>
              </a:buClr>
              <a:buFont typeface="Wingdings" panose="05000000000000000000" pitchFamily="2" charset="2"/>
              <a:buChar char="v"/>
            </a:pPr>
            <a:r>
              <a:rPr lang="zh-CN" altLang="en-US" sz="2400" b="1" dirty="0" smtClean="0">
                <a:solidFill>
                  <a:srgbClr val="FF0000"/>
                </a:solidFill>
                <a:latin typeface="微软雅黑" panose="020B0503020204020204" pitchFamily="34" charset="-122"/>
                <a:ea typeface="微软雅黑" panose="020B0503020204020204" pitchFamily="34" charset="-122"/>
              </a:rPr>
              <a:t>部分</a:t>
            </a:r>
            <a:r>
              <a:rPr lang="zh-CN" altLang="en-US" sz="2400" b="1" dirty="0">
                <a:solidFill>
                  <a:srgbClr val="FF0000"/>
                </a:solidFill>
                <a:latin typeface="微软雅黑" panose="020B0503020204020204" pitchFamily="34" charset="-122"/>
                <a:ea typeface="微软雅黑" panose="020B0503020204020204" pitchFamily="34" charset="-122"/>
              </a:rPr>
              <a:t>获奖提案</a:t>
            </a:r>
            <a:r>
              <a:rPr lang="zh-CN" altLang="en-US" sz="2400" b="1" dirty="0">
                <a:solidFill>
                  <a:prstClr val="black"/>
                </a:solidFill>
                <a:latin typeface="微软雅黑" panose="020B0503020204020204" pitchFamily="34" charset="-122"/>
                <a:ea typeface="微软雅黑" panose="020B0503020204020204" pitchFamily="34" charset="-122"/>
              </a:rPr>
              <a:t>可获得</a:t>
            </a:r>
            <a:r>
              <a:rPr lang="zh-CN" altLang="en-US" sz="2400" b="1" dirty="0">
                <a:solidFill>
                  <a:srgbClr val="FF0000"/>
                </a:solidFill>
                <a:latin typeface="微软雅黑" panose="020B0503020204020204" pitchFamily="34" charset="-122"/>
                <a:ea typeface="微软雅黑" panose="020B0503020204020204" pitchFamily="34" charset="-122"/>
              </a:rPr>
              <a:t>递交到相关部门和海淀区两会、北京市两会或</a:t>
            </a:r>
            <a:r>
              <a:rPr lang="en-US" altLang="zh-CN" sz="2400" b="1" dirty="0" smtClean="0">
                <a:solidFill>
                  <a:srgbClr val="FF0000"/>
                </a:solidFill>
                <a:latin typeface="微软雅黑" panose="020B0503020204020204" pitchFamily="34" charset="-122"/>
                <a:ea typeface="微软雅黑" panose="020B0503020204020204" pitchFamily="34" charset="-122"/>
              </a:rPr>
              <a:t>2023</a:t>
            </a:r>
            <a:r>
              <a:rPr lang="zh-CN" altLang="en-US" sz="2400" b="1" dirty="0" smtClean="0">
                <a:solidFill>
                  <a:srgbClr val="FF0000"/>
                </a:solidFill>
                <a:latin typeface="微软雅黑" panose="020B0503020204020204" pitchFamily="34" charset="-122"/>
                <a:ea typeface="微软雅黑" panose="020B0503020204020204" pitchFamily="34" charset="-122"/>
              </a:rPr>
              <a:t>年</a:t>
            </a:r>
            <a:r>
              <a:rPr lang="zh-CN" altLang="en-US" sz="2400" b="1" dirty="0">
                <a:solidFill>
                  <a:srgbClr val="FF0000"/>
                </a:solidFill>
                <a:latin typeface="微软雅黑" panose="020B0503020204020204" pitchFamily="34" charset="-122"/>
                <a:ea typeface="微软雅黑" panose="020B0503020204020204" pitchFamily="34" charset="-122"/>
              </a:rPr>
              <a:t>全国两会的机会</a:t>
            </a:r>
            <a:r>
              <a:rPr lang="zh-CN" altLang="en-US" sz="2400" b="1" dirty="0">
                <a:solidFill>
                  <a:prstClr val="black"/>
                </a:solidFill>
                <a:latin typeface="微软雅黑" panose="020B0503020204020204" pitchFamily="34" charset="-122"/>
                <a:ea typeface="微软雅黑" panose="020B0503020204020204" pitchFamily="34" charset="-122"/>
              </a:rPr>
              <a:t>。获奖提案个人和团队可获得与各级政协委员</a:t>
            </a:r>
            <a:r>
              <a:rPr lang="zh-CN" altLang="en-US" sz="2400" b="1" dirty="0">
                <a:solidFill>
                  <a:srgbClr val="FF0000"/>
                </a:solidFill>
                <a:latin typeface="微软雅黑" panose="020B0503020204020204" pitchFamily="34" charset="-122"/>
                <a:ea typeface="微软雅黑" panose="020B0503020204020204" pitchFamily="34" charset="-122"/>
              </a:rPr>
              <a:t>线上连线交流</a:t>
            </a:r>
            <a:r>
              <a:rPr lang="zh-CN" altLang="en-US" sz="2400" b="1" dirty="0">
                <a:solidFill>
                  <a:prstClr val="black"/>
                </a:solidFill>
                <a:latin typeface="微软雅黑" panose="020B0503020204020204" pitchFamily="34" charset="-122"/>
                <a:ea typeface="微软雅黑" panose="020B0503020204020204" pitchFamily="34" charset="-122"/>
              </a:rPr>
              <a:t>的机会，参与</a:t>
            </a:r>
            <a:r>
              <a:rPr lang="zh-CN" altLang="en-US" sz="2400" b="1" dirty="0">
                <a:solidFill>
                  <a:srgbClr val="FF0000"/>
                </a:solidFill>
                <a:latin typeface="微软雅黑" panose="020B0503020204020204" pitchFamily="34" charset="-122"/>
                <a:ea typeface="微软雅黑" panose="020B0503020204020204" pitchFamily="34" charset="-122"/>
              </a:rPr>
              <a:t>人民政协报、人民政协网品牌栏目</a:t>
            </a:r>
            <a:r>
              <a:rPr lang="zh-CN" altLang="en-US" sz="2400" b="1" dirty="0">
                <a:solidFill>
                  <a:prstClr val="black"/>
                </a:solidFill>
                <a:latin typeface="微软雅黑" panose="020B0503020204020204" pitchFamily="34" charset="-122"/>
                <a:ea typeface="微软雅黑" panose="020B0503020204020204" pitchFamily="34" charset="-122"/>
              </a:rPr>
              <a:t>“委员面对面”“委员会客厅”等栏目录制</a:t>
            </a:r>
            <a:r>
              <a:rPr lang="zh-CN" altLang="en-US" sz="2400" b="1" dirty="0" smtClean="0">
                <a:solidFill>
                  <a:prstClr val="black"/>
                </a:solidFill>
                <a:latin typeface="微软雅黑" panose="020B0503020204020204" pitchFamily="34" charset="-122"/>
                <a:ea typeface="微软雅黑" panose="020B0503020204020204" pitchFamily="34" charset="-122"/>
              </a:rPr>
              <a:t>。部分</a:t>
            </a:r>
            <a:r>
              <a:rPr lang="zh-CN" altLang="en-US" sz="2400" b="1" dirty="0">
                <a:solidFill>
                  <a:prstClr val="black"/>
                </a:solidFill>
                <a:latin typeface="微软雅黑" panose="020B0503020204020204" pitchFamily="34" charset="-122"/>
                <a:ea typeface="微软雅黑" panose="020B0503020204020204" pitchFamily="34" charset="-122"/>
              </a:rPr>
              <a:t>优质获奖提案还将被递交至</a:t>
            </a:r>
            <a:r>
              <a:rPr lang="en-US" altLang="zh-CN" sz="2400" b="1" dirty="0" smtClean="0">
                <a:solidFill>
                  <a:srgbClr val="FF0000"/>
                </a:solidFill>
                <a:latin typeface="微软雅黑" panose="020B0503020204020204" pitchFamily="34" charset="-122"/>
                <a:ea typeface="微软雅黑" panose="020B0503020204020204" pitchFamily="34" charset="-122"/>
              </a:rPr>
              <a:t>2023</a:t>
            </a:r>
            <a:r>
              <a:rPr lang="zh-CN" altLang="en-US" sz="2400" b="1" dirty="0" smtClean="0">
                <a:solidFill>
                  <a:srgbClr val="FF0000"/>
                </a:solidFill>
                <a:latin typeface="微软雅黑" panose="020B0503020204020204" pitchFamily="34" charset="-122"/>
                <a:ea typeface="微软雅黑" panose="020B0503020204020204" pitchFamily="34" charset="-122"/>
              </a:rPr>
              <a:t>团中央</a:t>
            </a:r>
            <a:r>
              <a:rPr lang="zh-CN" altLang="en-US" sz="2400" b="1" dirty="0">
                <a:solidFill>
                  <a:srgbClr val="FF0000"/>
                </a:solidFill>
                <a:latin typeface="微软雅黑" panose="020B0503020204020204" pitchFamily="34" charset="-122"/>
                <a:ea typeface="微软雅黑" panose="020B0503020204020204" pitchFamily="34" charset="-122"/>
              </a:rPr>
              <a:t>青少年模拟政协提案活动</a:t>
            </a:r>
            <a:r>
              <a:rPr lang="zh-CN" altLang="en-US" sz="2400" b="1" dirty="0">
                <a:solidFill>
                  <a:prstClr val="black"/>
                </a:solidFill>
                <a:latin typeface="微软雅黑" panose="020B0503020204020204" pitchFamily="34" charset="-122"/>
                <a:ea typeface="微软雅黑" panose="020B0503020204020204" pitchFamily="34" charset="-122"/>
              </a:rPr>
              <a:t>中，进入决赛</a:t>
            </a:r>
            <a:r>
              <a:rPr lang="zh-CN" altLang="en-US" sz="2400" b="1" dirty="0" smtClean="0">
                <a:solidFill>
                  <a:prstClr val="black"/>
                </a:solidFill>
                <a:latin typeface="微软雅黑" panose="020B0503020204020204" pitchFamily="34" charset="-122"/>
                <a:ea typeface="微软雅黑" panose="020B0503020204020204" pitchFamily="34" charset="-122"/>
              </a:rPr>
              <a:t>评选</a:t>
            </a:r>
            <a:r>
              <a:rPr lang="zh-CN" altLang="en-US" sz="2400" b="1" dirty="0">
                <a:solidFill>
                  <a:prstClr val="black"/>
                </a:solidFill>
                <a:latin typeface="微软雅黑" panose="020B0503020204020204" pitchFamily="34" charset="-122"/>
                <a:ea typeface="微软雅黑" panose="020B0503020204020204" pitchFamily="34" charset="-122"/>
              </a:rPr>
              <a:t>。</a:t>
            </a:r>
          </a:p>
        </p:txBody>
      </p:sp>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九、社会实践调查报告提交与考核</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8" name="文本框 32"/>
          <p:cNvSpPr txBox="1"/>
          <p:nvPr/>
        </p:nvSpPr>
        <p:spPr>
          <a:xfrm>
            <a:off x="395536" y="72453"/>
            <a:ext cx="6696744" cy="461665"/>
          </a:xfrm>
          <a:prstGeom prst="rect">
            <a:avLst/>
          </a:prstGeom>
          <a:noFill/>
        </p:spPr>
        <p:txBody>
          <a:bodyPr wrap="square" rtlCol="0">
            <a:spAutoFit/>
          </a:bodyPr>
          <a:lstStyle/>
          <a:p>
            <a:r>
              <a:rPr lang="zh-CN" altLang="en-US" sz="2400" b="1" kern="0" dirty="0">
                <a:solidFill>
                  <a:prstClr val="white"/>
                </a:solidFill>
                <a:latin typeface="微软雅黑" panose="020B0503020204020204" pitchFamily="34" charset="-122"/>
                <a:ea typeface="微软雅黑" panose="020B0503020204020204" pitchFamily="34" charset="-122"/>
              </a:rPr>
              <a:t>九</a:t>
            </a:r>
            <a:r>
              <a:rPr lang="zh-CN" altLang="en-US" sz="2400" b="1" kern="0" dirty="0" smtClean="0">
                <a:solidFill>
                  <a:prstClr val="white"/>
                </a:solidFill>
                <a:latin typeface="微软雅黑" panose="020B0503020204020204" pitchFamily="34" charset="-122"/>
                <a:ea typeface="微软雅黑" panose="020B0503020204020204" pitchFamily="34" charset="-122"/>
              </a:rPr>
              <a:t>  “方寸</a:t>
            </a:r>
            <a:r>
              <a:rPr lang="zh-CN" altLang="en-US" sz="2400" b="1" kern="0" dirty="0">
                <a:solidFill>
                  <a:prstClr val="white"/>
                </a:solidFill>
                <a:latin typeface="微软雅黑" panose="020B0503020204020204" pitchFamily="34" charset="-122"/>
                <a:ea typeface="微软雅黑" panose="020B0503020204020204" pitchFamily="34" charset="-122"/>
              </a:rPr>
              <a:t>提案  精彩</a:t>
            </a:r>
            <a:r>
              <a:rPr lang="zh-CN" altLang="en-US" sz="2400" b="1" kern="0" dirty="0" smtClean="0">
                <a:solidFill>
                  <a:prstClr val="white"/>
                </a:solidFill>
                <a:latin typeface="微软雅黑" panose="020B0503020204020204" pitchFamily="34" charset="-122"/>
                <a:ea typeface="微软雅黑" panose="020B0503020204020204" pitchFamily="34" charset="-122"/>
              </a:rPr>
              <a:t>青春”模拟提案的具体开展</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6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十、社会实践安全责任书</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359532" y="1129308"/>
            <a:ext cx="8424935" cy="4376583"/>
          </a:xfrm>
          <a:prstGeom prst="rect">
            <a:avLst/>
          </a:prstGeom>
          <a:noFill/>
        </p:spPr>
        <p:txBody>
          <a:bodyPr wrap="square" rtlCol="0">
            <a:spAutoFit/>
          </a:bodyPr>
          <a:lstStyle/>
          <a:p>
            <a:pPr marL="342900" lvl="0" indent="-342900" eaLnBrk="0" fontAlgn="base" hangingPunct="0">
              <a:lnSpc>
                <a:spcPct val="135000"/>
              </a:lnSpc>
              <a:spcBef>
                <a:spcPct val="20000"/>
              </a:spcBef>
              <a:spcAft>
                <a:spcPct val="0"/>
              </a:spcAft>
              <a:buClr>
                <a:srgbClr val="A959A1"/>
              </a:buClr>
              <a:buFont typeface="Wingdings" panose="05000000000000000000" pitchFamily="2" charset="2"/>
              <a:buChar char="v"/>
            </a:pPr>
            <a:r>
              <a:rPr lang="zh-CN" altLang="zh-CN" sz="2400" b="1" dirty="0">
                <a:solidFill>
                  <a:srgbClr val="000066"/>
                </a:solidFill>
                <a:latin typeface="微软雅黑" panose="020B0503020204020204" pitchFamily="34" charset="-122"/>
                <a:ea typeface="微软雅黑" panose="020B0503020204020204" pitchFamily="34" charset="-122"/>
              </a:rPr>
              <a:t>为贯彻落实国家</a:t>
            </a:r>
            <a:r>
              <a:rPr lang="zh-CN" altLang="en-US" sz="2400" b="1" dirty="0">
                <a:solidFill>
                  <a:srgbClr val="000066"/>
                </a:solidFill>
                <a:latin typeface="微软雅黑" panose="020B0503020204020204" pitchFamily="34" charset="-122"/>
                <a:ea typeface="微软雅黑" panose="020B0503020204020204" pitchFamily="34" charset="-122"/>
              </a:rPr>
              <a:t>和</a:t>
            </a:r>
            <a:r>
              <a:rPr lang="zh-CN" altLang="zh-CN" sz="2400" b="1" dirty="0">
                <a:solidFill>
                  <a:srgbClr val="000066"/>
                </a:solidFill>
                <a:latin typeface="微软雅黑" panose="020B0503020204020204" pitchFamily="34" charset="-122"/>
                <a:ea typeface="微软雅黑" panose="020B0503020204020204" pitchFamily="34" charset="-122"/>
              </a:rPr>
              <a:t>学校有关安全工作管理规定，防患于未然，进一步帮助学生明确安全工作的规范要求，增强安全观念，提高学生的自防、自卫、自治、自救能力，确保社会实践活动安全完成，特签订此</a:t>
            </a:r>
            <a:r>
              <a:rPr lang="zh-CN" altLang="en-US" sz="2400" b="1" dirty="0">
                <a:solidFill>
                  <a:srgbClr val="FF0000"/>
                </a:solidFill>
                <a:latin typeface="微软雅黑" panose="020B0503020204020204" pitchFamily="34" charset="-122"/>
                <a:ea typeface="微软雅黑" panose="020B0503020204020204" pitchFamily="34" charset="-122"/>
              </a:rPr>
              <a:t>学生个人</a:t>
            </a:r>
            <a:r>
              <a:rPr lang="zh-CN" altLang="zh-CN" sz="2400" b="1" dirty="0">
                <a:solidFill>
                  <a:srgbClr val="FF0000"/>
                </a:solidFill>
                <a:latin typeface="微软雅黑" panose="020B0503020204020204" pitchFamily="34" charset="-122"/>
                <a:ea typeface="微软雅黑" panose="020B0503020204020204" pitchFamily="34" charset="-122"/>
              </a:rPr>
              <a:t>安全责任书</a:t>
            </a:r>
            <a:r>
              <a:rPr lang="zh-CN" altLang="en-US" sz="2400" b="1" dirty="0">
                <a:solidFill>
                  <a:srgbClr val="000066"/>
                </a:solidFill>
                <a:latin typeface="微软雅黑" panose="020B0503020204020204" pitchFamily="34" charset="-122"/>
                <a:ea typeface="微软雅黑" panose="020B0503020204020204" pitchFamily="34" charset="-122"/>
              </a:rPr>
              <a:t>：</a:t>
            </a:r>
            <a:endParaRPr lang="zh-CN" altLang="zh-CN" sz="2400" b="1" dirty="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35000"/>
              </a:lnSpc>
              <a:spcBef>
                <a:spcPct val="20000"/>
              </a:spcBef>
              <a:spcAft>
                <a:spcPct val="0"/>
              </a:spcAft>
              <a:buClr>
                <a:srgbClr val="A959A1"/>
              </a:buClr>
              <a:buFont typeface="Wingdings" panose="05000000000000000000" pitchFamily="2" charset="2"/>
              <a:buChar char="v"/>
            </a:pPr>
            <a:r>
              <a:rPr lang="en-US" altLang="zh-CN" sz="2400" b="1" dirty="0" smtClean="0">
                <a:solidFill>
                  <a:srgbClr val="000066"/>
                </a:solidFill>
                <a:latin typeface="微软雅黑" panose="020B0503020204020204" pitchFamily="34" charset="-122"/>
                <a:ea typeface="微软雅黑" panose="020B0503020204020204" pitchFamily="34" charset="-122"/>
              </a:rPr>
              <a:t> 1. </a:t>
            </a:r>
            <a:r>
              <a:rPr lang="zh-CN" altLang="zh-CN" sz="2400" b="1" dirty="0" smtClean="0">
                <a:solidFill>
                  <a:srgbClr val="000066"/>
                </a:solidFill>
                <a:latin typeface="微软雅黑" panose="020B0503020204020204" pitchFamily="34" charset="-122"/>
                <a:ea typeface="微软雅黑" panose="020B0503020204020204" pitchFamily="34" charset="-122"/>
              </a:rPr>
              <a:t>遵守</a:t>
            </a:r>
            <a:r>
              <a:rPr lang="zh-CN" altLang="zh-CN" sz="2400" b="1" dirty="0">
                <a:solidFill>
                  <a:srgbClr val="000066"/>
                </a:solidFill>
                <a:latin typeface="微软雅黑" panose="020B0503020204020204" pitchFamily="34" charset="-122"/>
                <a:ea typeface="微软雅黑" panose="020B0503020204020204" pitchFamily="34" charset="-122"/>
              </a:rPr>
              <a:t>国家法律、法规，不做任何违法违纪行为。</a:t>
            </a:r>
          </a:p>
          <a:p>
            <a:pPr marL="342900" lvl="0" indent="-342900" eaLnBrk="0" fontAlgn="base" hangingPunct="0">
              <a:lnSpc>
                <a:spcPct val="135000"/>
              </a:lnSpc>
              <a:spcBef>
                <a:spcPct val="20000"/>
              </a:spcBef>
              <a:spcAft>
                <a:spcPct val="0"/>
              </a:spcAft>
              <a:buClr>
                <a:srgbClr val="A959A1"/>
              </a:buClr>
              <a:buFont typeface="Wingdings" panose="05000000000000000000" pitchFamily="2" charset="2"/>
              <a:buChar char="v"/>
            </a:pPr>
            <a:r>
              <a:rPr lang="en-US" altLang="zh-CN" sz="2400" b="1" dirty="0" smtClean="0">
                <a:solidFill>
                  <a:srgbClr val="000066"/>
                </a:solidFill>
                <a:latin typeface="微软雅黑" panose="020B0503020204020204" pitchFamily="34" charset="-122"/>
                <a:ea typeface="微软雅黑" panose="020B0503020204020204" pitchFamily="34" charset="-122"/>
              </a:rPr>
              <a:t> 2. </a:t>
            </a:r>
            <a:r>
              <a:rPr lang="zh-CN" altLang="en-US" sz="2400" b="1" dirty="0" smtClean="0">
                <a:solidFill>
                  <a:srgbClr val="000066"/>
                </a:solidFill>
                <a:latin typeface="微软雅黑" panose="020B0503020204020204" pitchFamily="34" charset="-122"/>
                <a:ea typeface="微软雅黑" panose="020B0503020204020204" pitchFamily="34" charset="-122"/>
              </a:rPr>
              <a:t>疫情当前，注意安全防护，建议线上调研。</a:t>
            </a:r>
            <a:endParaRPr lang="en-US" altLang="zh-CN" sz="2400" b="1" dirty="0" smtClean="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35000"/>
              </a:lnSpc>
              <a:spcBef>
                <a:spcPct val="20000"/>
              </a:spcBef>
              <a:spcAft>
                <a:spcPct val="0"/>
              </a:spcAft>
              <a:buClr>
                <a:srgbClr val="A959A1"/>
              </a:buClr>
              <a:buFont typeface="Wingdings" panose="05000000000000000000" pitchFamily="2" charset="2"/>
              <a:buChar char="v"/>
            </a:pPr>
            <a:r>
              <a:rPr lang="en-US" altLang="zh-CN" sz="2400" b="1" dirty="0" smtClean="0">
                <a:solidFill>
                  <a:srgbClr val="000066"/>
                </a:solidFill>
                <a:latin typeface="微软雅黑" panose="020B0503020204020204" pitchFamily="34" charset="-122"/>
                <a:ea typeface="微软雅黑" panose="020B0503020204020204" pitchFamily="34" charset="-122"/>
              </a:rPr>
              <a:t> 3. </a:t>
            </a:r>
            <a:r>
              <a:rPr lang="zh-CN" altLang="zh-CN" sz="2400" b="1" dirty="0" smtClean="0">
                <a:solidFill>
                  <a:srgbClr val="000066"/>
                </a:solidFill>
                <a:latin typeface="微软雅黑" panose="020B0503020204020204" pitchFamily="34" charset="-122"/>
                <a:ea typeface="微软雅黑" panose="020B0503020204020204" pitchFamily="34" charset="-122"/>
              </a:rPr>
              <a:t>尊重</a:t>
            </a:r>
            <a:r>
              <a:rPr lang="zh-CN" altLang="zh-CN" sz="2400" b="1" dirty="0">
                <a:solidFill>
                  <a:srgbClr val="000066"/>
                </a:solidFill>
                <a:latin typeface="微软雅黑" panose="020B0503020204020204" pitchFamily="34" charset="-122"/>
                <a:ea typeface="微软雅黑" panose="020B0503020204020204" pitchFamily="34" charset="-122"/>
              </a:rPr>
              <a:t>各地民族、民俗习惯</a:t>
            </a:r>
            <a:r>
              <a:rPr lang="zh-CN" altLang="zh-CN" sz="2400" b="1" dirty="0" smtClean="0">
                <a:solidFill>
                  <a:srgbClr val="000066"/>
                </a:solidFill>
                <a:latin typeface="微软雅黑" panose="020B0503020204020204" pitchFamily="34" charset="-122"/>
                <a:ea typeface="微软雅黑" panose="020B0503020204020204" pitchFamily="34" charset="-122"/>
              </a:rPr>
              <a:t>。</a:t>
            </a:r>
            <a:endParaRPr lang="en-US" altLang="zh-CN" sz="2400" b="1" dirty="0" smtClean="0">
              <a:solidFill>
                <a:srgbClr val="000066"/>
              </a:solidFill>
              <a:latin typeface="微软雅黑" panose="020B0503020204020204" pitchFamily="34" charset="-122"/>
              <a:ea typeface="微软雅黑" panose="020B0503020204020204" pitchFamily="34" charset="-122"/>
            </a:endParaRPr>
          </a:p>
          <a:p>
            <a:pPr marL="342900" lvl="0" indent="-342900" eaLnBrk="0" fontAlgn="base" hangingPunct="0">
              <a:lnSpc>
                <a:spcPct val="135000"/>
              </a:lnSpc>
              <a:spcBef>
                <a:spcPct val="20000"/>
              </a:spcBef>
              <a:spcAft>
                <a:spcPct val="0"/>
              </a:spcAft>
              <a:buClr>
                <a:srgbClr val="A959A1"/>
              </a:buClr>
              <a:buFont typeface="Wingdings" panose="05000000000000000000" pitchFamily="2" charset="2"/>
              <a:buChar char="v"/>
            </a:pPr>
            <a:endParaRPr lang="zh-CN" altLang="en-US" sz="2400" b="1" dirty="0">
              <a:solidFill>
                <a:srgbClr val="000066"/>
              </a:solidFill>
              <a:latin typeface="微软雅黑" panose="020B0503020204020204" pitchFamily="34" charset="-122"/>
              <a:ea typeface="微软雅黑" panose="020B0503020204020204" pitchFamily="34"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sp>
        <p:nvSpPr>
          <p:cNvPr id="8" name="文本框 32"/>
          <p:cNvSpPr txBox="1"/>
          <p:nvPr/>
        </p:nvSpPr>
        <p:spPr>
          <a:xfrm>
            <a:off x="395536" y="72453"/>
            <a:ext cx="5729039" cy="461665"/>
          </a:xfrm>
          <a:prstGeom prst="rect">
            <a:avLst/>
          </a:prstGeom>
          <a:noFill/>
        </p:spPr>
        <p:txBody>
          <a:bodyPr wrap="square" rtlCol="0">
            <a:spAutoFit/>
          </a:bodyPr>
          <a:lstStyle/>
          <a:p>
            <a:pPr lvl="0"/>
            <a:r>
              <a:rPr lang="zh-CN" altLang="en-US" sz="2400" b="1" kern="0" dirty="0" smtClean="0">
                <a:solidFill>
                  <a:prstClr val="white"/>
                </a:solidFill>
                <a:latin typeface="微软雅黑" panose="020B0503020204020204" pitchFamily="34" charset="-122"/>
                <a:ea typeface="微软雅黑" panose="020B0503020204020204" pitchFamily="34" charset="-122"/>
              </a:rPr>
              <a:t>十   社会实践</a:t>
            </a:r>
            <a:r>
              <a:rPr lang="zh-CN" altLang="en-US" sz="2400" b="1" kern="0" dirty="0">
                <a:solidFill>
                  <a:prstClr val="white"/>
                </a:solidFill>
                <a:latin typeface="微软雅黑" panose="020B0503020204020204" pitchFamily="34" charset="-122"/>
                <a:ea typeface="微软雅黑" panose="020B0503020204020204" pitchFamily="34" charset="-122"/>
              </a:rPr>
              <a:t>安全责任书</a:t>
            </a: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a:solidFill>
                  <a:srgbClr val="FF0000"/>
                </a:solidFill>
                <a:latin typeface="黑体" panose="02010609060101010101" pitchFamily="49" charset="-122"/>
                <a:ea typeface="黑体" panose="02010609060101010101" pitchFamily="49" charset="-122"/>
              </a:rPr>
              <a:t>表    彰</a:t>
            </a:r>
          </a:p>
        </p:txBody>
      </p:sp>
      <p:sp>
        <p:nvSpPr>
          <p:cNvPr id="5" name="文本框 4"/>
          <p:cNvSpPr txBox="1"/>
          <p:nvPr/>
        </p:nvSpPr>
        <p:spPr>
          <a:xfrm>
            <a:off x="305435" y="913284"/>
            <a:ext cx="8533130" cy="3902607"/>
          </a:xfrm>
          <a:prstGeom prst="rect">
            <a:avLst/>
          </a:prstGeom>
          <a:noFill/>
        </p:spPr>
        <p:txBody>
          <a:bodyPr wrap="square" rtlCol="0">
            <a:spAutoFit/>
          </a:bodyPr>
          <a:lstStyle/>
          <a:p>
            <a:pPr marL="342900" lvl="0" indent="-342900" algn="just" eaLnBrk="0" fontAlgn="base" hangingPunct="0">
              <a:lnSpc>
                <a:spcPct val="150000"/>
              </a:lnSpc>
              <a:spcBef>
                <a:spcPct val="20000"/>
              </a:spcBef>
              <a:spcAft>
                <a:spcPct val="0"/>
              </a:spcAft>
              <a:buClr>
                <a:srgbClr val="A959A1"/>
              </a:buClr>
              <a:buFont typeface="Wingdings" panose="05000000000000000000" pitchFamily="2" charset="2"/>
              <a:buChar char="v"/>
            </a:pPr>
            <a:r>
              <a:rPr lang="en-US" altLang="zh-CN" sz="2200" b="1" dirty="0" smtClean="0">
                <a:solidFill>
                  <a:srgbClr val="000066"/>
                </a:solidFill>
                <a:latin typeface="微软雅黑" panose="020B0503020204020204" pitchFamily="34" charset="-122"/>
                <a:ea typeface="微软雅黑" panose="020B0503020204020204" pitchFamily="34" charset="-122"/>
              </a:rPr>
              <a:t>4. </a:t>
            </a:r>
            <a:r>
              <a:rPr lang="zh-CN" altLang="zh-CN" sz="2200" b="1" dirty="0" smtClean="0">
                <a:solidFill>
                  <a:srgbClr val="000066"/>
                </a:solidFill>
                <a:latin typeface="微软雅黑" panose="020B0503020204020204" pitchFamily="34" charset="-122"/>
                <a:ea typeface="微软雅黑" panose="020B0503020204020204" pitchFamily="34" charset="-122"/>
              </a:rPr>
              <a:t>注意</a:t>
            </a:r>
            <a:r>
              <a:rPr lang="zh-CN" altLang="zh-CN" sz="2200" b="1" dirty="0">
                <a:solidFill>
                  <a:srgbClr val="000066"/>
                </a:solidFill>
                <a:latin typeface="微软雅黑" panose="020B0503020204020204" pitchFamily="34" charset="-122"/>
                <a:ea typeface="微软雅黑" panose="020B0503020204020204" pitchFamily="34" charset="-122"/>
              </a:rPr>
              <a:t>防窃、防交通事故、防意外伤害；登山时不单人单独行动，不到险要地带游玩；</a:t>
            </a:r>
            <a:r>
              <a:rPr lang="zh-CN" altLang="en-US" sz="2200" b="1" dirty="0">
                <a:solidFill>
                  <a:srgbClr val="000066"/>
                </a:solidFill>
                <a:latin typeface="微软雅黑" panose="020B0503020204020204" pitchFamily="34" charset="-122"/>
                <a:ea typeface="微软雅黑" panose="020B0503020204020204" pitchFamily="34" charset="-122"/>
              </a:rPr>
              <a:t>不</a:t>
            </a:r>
            <a:r>
              <a:rPr lang="zh-CN" altLang="zh-CN" sz="2200" b="1" dirty="0">
                <a:solidFill>
                  <a:srgbClr val="000066"/>
                </a:solidFill>
                <a:latin typeface="微软雅黑" panose="020B0503020204020204" pitchFamily="34" charset="-122"/>
                <a:ea typeface="微软雅黑" panose="020B0503020204020204" pitchFamily="34" charset="-122"/>
              </a:rPr>
              <a:t>到水库塘坝等地游泳；注意饮食卫生</a:t>
            </a:r>
            <a:r>
              <a:rPr lang="zh-CN" altLang="en-US" sz="2200" b="1" dirty="0">
                <a:solidFill>
                  <a:srgbClr val="000066"/>
                </a:solidFill>
                <a:latin typeface="微软雅黑" panose="020B0503020204020204" pitchFamily="34" charset="-122"/>
                <a:ea typeface="微软雅黑" panose="020B0503020204020204" pitchFamily="34" charset="-122"/>
              </a:rPr>
              <a:t>。</a:t>
            </a:r>
          </a:p>
          <a:p>
            <a:pPr marL="342900" lvl="0" indent="-342900" algn="just" eaLnBrk="0" fontAlgn="base" hangingPunct="0">
              <a:lnSpc>
                <a:spcPct val="150000"/>
              </a:lnSpc>
              <a:spcBef>
                <a:spcPct val="20000"/>
              </a:spcBef>
              <a:spcAft>
                <a:spcPct val="0"/>
              </a:spcAft>
              <a:buClr>
                <a:srgbClr val="A959A1"/>
              </a:buClr>
              <a:buFont typeface="Wingdings" panose="05000000000000000000" pitchFamily="2" charset="2"/>
              <a:buChar char="v"/>
            </a:pPr>
            <a:r>
              <a:rPr lang="en-US" altLang="zh-CN" sz="2200" b="1" dirty="0" smtClean="0">
                <a:solidFill>
                  <a:srgbClr val="000066"/>
                </a:solidFill>
                <a:latin typeface="微软雅黑" panose="020B0503020204020204" pitchFamily="34" charset="-122"/>
                <a:ea typeface="微软雅黑" panose="020B0503020204020204" pitchFamily="34" charset="-122"/>
              </a:rPr>
              <a:t>5. </a:t>
            </a:r>
            <a:r>
              <a:rPr lang="zh-CN" altLang="zh-CN" sz="2200" b="1" dirty="0">
                <a:solidFill>
                  <a:srgbClr val="000066"/>
                </a:solidFill>
                <a:latin typeface="微软雅黑" panose="020B0503020204020204" pitchFamily="34" charset="-122"/>
                <a:ea typeface="微软雅黑" panose="020B0503020204020204" pitchFamily="34" charset="-122"/>
              </a:rPr>
              <a:t>加强组织纪律观念，严格遵守实践团队的组织纪律，不擅自行动</a:t>
            </a:r>
            <a:r>
              <a:rPr lang="zh-CN" altLang="en-US" sz="2200" b="1" dirty="0">
                <a:solidFill>
                  <a:srgbClr val="000066"/>
                </a:solidFill>
                <a:latin typeface="微软雅黑" panose="020B0503020204020204" pitchFamily="34" charset="-122"/>
                <a:ea typeface="微软雅黑" panose="020B0503020204020204" pitchFamily="34" charset="-122"/>
              </a:rPr>
              <a:t>；</a:t>
            </a:r>
            <a:r>
              <a:rPr lang="zh-CN" altLang="zh-CN" sz="2200" b="1" dirty="0">
                <a:solidFill>
                  <a:srgbClr val="000066"/>
                </a:solidFill>
                <a:latin typeface="微软雅黑" panose="020B0503020204020204" pitchFamily="34" charset="-122"/>
                <a:ea typeface="微软雅黑" panose="020B0503020204020204" pitchFamily="34" charset="-122"/>
              </a:rPr>
              <a:t>团队成员间互爱互助，团结协作。</a:t>
            </a:r>
          </a:p>
          <a:p>
            <a:pPr marL="342900" lvl="0" indent="-342900" algn="just" eaLnBrk="0" fontAlgn="base" hangingPunct="0">
              <a:lnSpc>
                <a:spcPct val="150000"/>
              </a:lnSpc>
              <a:spcBef>
                <a:spcPct val="20000"/>
              </a:spcBef>
              <a:spcAft>
                <a:spcPct val="0"/>
              </a:spcAft>
              <a:buClr>
                <a:srgbClr val="A959A1"/>
              </a:buClr>
              <a:buFont typeface="Wingdings" panose="05000000000000000000" pitchFamily="2" charset="2"/>
              <a:buChar char="v"/>
            </a:pPr>
            <a:r>
              <a:rPr lang="en-US" altLang="zh-CN" sz="2200" b="1" dirty="0" smtClean="0">
                <a:solidFill>
                  <a:srgbClr val="000066"/>
                </a:solidFill>
                <a:latin typeface="微软雅黑" panose="020B0503020204020204" pitchFamily="34" charset="-122"/>
                <a:ea typeface="微软雅黑" panose="020B0503020204020204" pitchFamily="34" charset="-122"/>
              </a:rPr>
              <a:t>6. </a:t>
            </a:r>
            <a:r>
              <a:rPr lang="zh-CN" altLang="zh-CN" sz="2200" b="1" dirty="0">
                <a:solidFill>
                  <a:srgbClr val="000066"/>
                </a:solidFill>
                <a:latin typeface="微软雅黑" panose="020B0503020204020204" pitchFamily="34" charset="-122"/>
                <a:ea typeface="微软雅黑" panose="020B0503020204020204" pitchFamily="34" charset="-122"/>
              </a:rPr>
              <a:t>保持与辅导员的联系，实践期间出现意外事件及时与有关</a:t>
            </a:r>
            <a:r>
              <a:rPr lang="zh-CN" altLang="zh-CN" sz="2200" b="1" dirty="0" smtClean="0">
                <a:solidFill>
                  <a:srgbClr val="000066"/>
                </a:solidFill>
                <a:latin typeface="微软雅黑" panose="020B0503020204020204" pitchFamily="34" charset="-122"/>
                <a:ea typeface="微软雅黑" panose="020B0503020204020204" pitchFamily="34" charset="-122"/>
              </a:rPr>
              <a:t>救援部门联系，</a:t>
            </a:r>
            <a:r>
              <a:rPr lang="zh-CN" altLang="en-US" sz="2200" b="1" dirty="0" smtClean="0">
                <a:solidFill>
                  <a:srgbClr val="000066"/>
                </a:solidFill>
                <a:latin typeface="微软雅黑" panose="020B0503020204020204" pitchFamily="34" charset="-122"/>
                <a:ea typeface="微软雅黑" panose="020B0503020204020204" pitchFamily="34" charset="-122"/>
              </a:rPr>
              <a:t>并</a:t>
            </a:r>
            <a:r>
              <a:rPr lang="zh-CN" altLang="zh-CN" sz="2200" b="1" dirty="0" smtClean="0">
                <a:solidFill>
                  <a:srgbClr val="000066"/>
                </a:solidFill>
                <a:latin typeface="微软雅黑" panose="020B0503020204020204" pitchFamily="34" charset="-122"/>
                <a:ea typeface="微软雅黑" panose="020B0503020204020204" pitchFamily="34" charset="-122"/>
              </a:rPr>
              <a:t>向辅导员汇报情况。</a:t>
            </a:r>
          </a:p>
          <a:p>
            <a:pPr marL="342900" lvl="0" indent="-342900" algn="just" eaLnBrk="0" fontAlgn="base" hangingPunct="0">
              <a:lnSpc>
                <a:spcPct val="150000"/>
              </a:lnSpc>
              <a:spcBef>
                <a:spcPct val="20000"/>
              </a:spcBef>
              <a:spcAft>
                <a:spcPct val="0"/>
              </a:spcAft>
              <a:buClr>
                <a:srgbClr val="A959A1"/>
              </a:buClr>
              <a:buFont typeface="Wingdings" panose="05000000000000000000" pitchFamily="2" charset="2"/>
              <a:buChar char="v"/>
            </a:pPr>
            <a:r>
              <a:rPr lang="zh-CN" altLang="zh-CN" sz="2200" b="1" dirty="0" smtClean="0">
                <a:solidFill>
                  <a:srgbClr val="002060"/>
                </a:solidFill>
                <a:latin typeface="微软雅黑" panose="020B0503020204020204" pitchFamily="34" charset="-122"/>
                <a:ea typeface="微软雅黑" panose="020B0503020204020204" pitchFamily="34" charset="-122"/>
              </a:rPr>
              <a:t>以上</a:t>
            </a:r>
            <a:r>
              <a:rPr lang="zh-CN" altLang="en-US" sz="2200" b="1" dirty="0" smtClean="0">
                <a:solidFill>
                  <a:srgbClr val="002060"/>
                </a:solidFill>
                <a:latin typeface="微软雅黑" panose="020B0503020204020204" pitchFamily="34" charset="-122"/>
                <a:ea typeface="微软雅黑" panose="020B0503020204020204" pitchFamily="34" charset="-122"/>
              </a:rPr>
              <a:t>告知</a:t>
            </a:r>
            <a:r>
              <a:rPr lang="zh-CN" altLang="zh-CN" sz="2200" b="1" dirty="0" smtClean="0">
                <a:solidFill>
                  <a:srgbClr val="002060"/>
                </a:solidFill>
                <a:latin typeface="微软雅黑" panose="020B0503020204020204" pitchFamily="34" charset="-122"/>
                <a:ea typeface="微软雅黑" panose="020B0503020204020204" pitchFamily="34" charset="-122"/>
              </a:rPr>
              <a:t>我们保证在实践过程中严格遵守。</a:t>
            </a:r>
            <a:r>
              <a:rPr lang="zh-CN" altLang="en-US" sz="2400" b="1" dirty="0" smtClean="0">
                <a:solidFill>
                  <a:srgbClr val="FF0000"/>
                </a:solidFill>
                <a:latin typeface="微软雅黑" panose="020B0503020204020204" pitchFamily="34" charset="-122"/>
                <a:ea typeface="微软雅黑" panose="020B0503020204020204" pitchFamily="34" charset="-122"/>
              </a:rPr>
              <a:t>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关注大学生自身成长</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smtClean="0">
              <a:ln>
                <a:noFill/>
              </a:ln>
              <a:solidFill>
                <a:prstClr val="white"/>
              </a:solidFill>
              <a:effectLst/>
              <a:uLnTx/>
              <a:uFillTx/>
              <a:latin typeface="Calibri" panose="020F0502020204030204"/>
              <a:cs typeface="+mn-cs"/>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yang\Desktop\4281ed6299da47e9b8f59a2dfb8e986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921398"/>
            <a:ext cx="2866790" cy="39767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7" name="Picture 3" descr="C:\Users\yang\Desktop\9b7767cbbffd48c68efedd9a4cb01e67.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921398"/>
            <a:ext cx="2844316" cy="39962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2987824" y="1657112"/>
            <a:ext cx="3096344" cy="2505301"/>
          </a:xfrm>
          <a:prstGeom prst="rect">
            <a:avLst/>
          </a:prstGeom>
          <a:noFill/>
        </p:spPr>
        <p:txBody>
          <a:bodyPr wrap="square" rtlCol="0">
            <a:spAutoFit/>
          </a:bodyPr>
          <a:lstStyle/>
          <a:p>
            <a:pPr lvl="0" algn="ctr" eaLnBrk="0" fontAlgn="base" hangingPunct="0">
              <a:lnSpc>
                <a:spcPct val="150000"/>
              </a:lnSpc>
              <a:spcBef>
                <a:spcPct val="20000"/>
              </a:spcBef>
              <a:spcAft>
                <a:spcPct val="0"/>
              </a:spcAft>
              <a:buClr>
                <a:srgbClr val="A959A1"/>
              </a:buClr>
            </a:pPr>
            <a:r>
              <a:rPr lang="en-US" altLang="zh-CN" sz="1600" dirty="0" smtClean="0">
                <a:solidFill>
                  <a:srgbClr val="FF0000"/>
                </a:solidFill>
                <a:latin typeface="微软雅黑" panose="020B0503020204020204" pitchFamily="34" charset="-122"/>
                <a:ea typeface="微软雅黑" panose="020B0503020204020204" pitchFamily="34" charset="-122"/>
              </a:rPr>
              <a:t>《</a:t>
            </a:r>
            <a:r>
              <a:rPr lang="zh-CN" altLang="en-US" sz="1600" dirty="0" smtClean="0">
                <a:solidFill>
                  <a:srgbClr val="FF0000"/>
                </a:solidFill>
                <a:latin typeface="微软雅黑" panose="020B0503020204020204" pitchFamily="34" charset="-122"/>
                <a:ea typeface="微软雅黑" panose="020B0503020204020204" pitchFamily="34" charset="-122"/>
              </a:rPr>
              <a:t>大学生社会实践理论与实务</a:t>
            </a:r>
            <a:r>
              <a:rPr lang="en-US" altLang="zh-CN" sz="1600" dirty="0" smtClean="0">
                <a:solidFill>
                  <a:srgbClr val="FF0000"/>
                </a:solidFill>
                <a:latin typeface="微软雅黑" panose="020B0503020204020204" pitchFamily="34" charset="-122"/>
                <a:ea typeface="微软雅黑" panose="020B0503020204020204" pitchFamily="34" charset="-122"/>
              </a:rPr>
              <a:t>》</a:t>
            </a:r>
            <a:r>
              <a:rPr lang="zh-CN" altLang="en-US" sz="1600" dirty="0" smtClean="0">
                <a:solidFill>
                  <a:srgbClr val="000066"/>
                </a:solidFill>
                <a:latin typeface="微软雅黑" panose="020B0503020204020204" pitchFamily="34" charset="-122"/>
                <a:ea typeface="微软雅黑" panose="020B0503020204020204" pitchFamily="34" charset="-122"/>
              </a:rPr>
              <a:t>高等教育出版社，</a:t>
            </a:r>
            <a:r>
              <a:rPr lang="en-US" altLang="zh-CN" sz="1600" dirty="0" smtClean="0">
                <a:solidFill>
                  <a:srgbClr val="000066"/>
                </a:solidFill>
                <a:latin typeface="微软雅黑" panose="020B0503020204020204" pitchFamily="34" charset="-122"/>
                <a:ea typeface="微软雅黑" panose="020B0503020204020204" pitchFamily="34" charset="-122"/>
              </a:rPr>
              <a:t>2014</a:t>
            </a:r>
          </a:p>
          <a:p>
            <a:pPr lvl="0" algn="ctr" eaLnBrk="0" fontAlgn="base" hangingPunct="0">
              <a:lnSpc>
                <a:spcPct val="150000"/>
              </a:lnSpc>
              <a:spcBef>
                <a:spcPct val="20000"/>
              </a:spcBef>
              <a:spcAft>
                <a:spcPct val="0"/>
              </a:spcAft>
              <a:buClr>
                <a:srgbClr val="A959A1"/>
              </a:buClr>
            </a:pPr>
            <a:endParaRPr lang="en-US" altLang="zh-CN" sz="1600" dirty="0" smtClean="0">
              <a:solidFill>
                <a:srgbClr val="000066"/>
              </a:solidFill>
              <a:latin typeface="微软雅黑" panose="020B0503020204020204" pitchFamily="34" charset="-122"/>
              <a:ea typeface="微软雅黑" panose="020B0503020204020204" pitchFamily="34" charset="-122"/>
            </a:endParaRPr>
          </a:p>
          <a:p>
            <a:pPr lvl="0" algn="ctr" eaLnBrk="0" fontAlgn="base" hangingPunct="0">
              <a:lnSpc>
                <a:spcPct val="150000"/>
              </a:lnSpc>
              <a:spcBef>
                <a:spcPct val="20000"/>
              </a:spcBef>
              <a:spcAft>
                <a:spcPct val="0"/>
              </a:spcAft>
              <a:buClr>
                <a:srgbClr val="A959A1"/>
              </a:buClr>
            </a:pPr>
            <a:endParaRPr lang="en-US" altLang="zh-CN" sz="1600" dirty="0">
              <a:solidFill>
                <a:srgbClr val="000066"/>
              </a:solidFill>
              <a:latin typeface="微软雅黑" panose="020B0503020204020204" pitchFamily="34" charset="-122"/>
              <a:ea typeface="微软雅黑" panose="020B0503020204020204" pitchFamily="34" charset="-122"/>
            </a:endParaRPr>
          </a:p>
          <a:p>
            <a:pPr lvl="0" algn="ctr" eaLnBrk="0" fontAlgn="base" hangingPunct="0">
              <a:lnSpc>
                <a:spcPct val="150000"/>
              </a:lnSpc>
              <a:spcBef>
                <a:spcPct val="20000"/>
              </a:spcBef>
              <a:spcAft>
                <a:spcPct val="0"/>
              </a:spcAft>
              <a:buClr>
                <a:srgbClr val="A959A1"/>
              </a:buClr>
            </a:pPr>
            <a:r>
              <a:rPr lang="en-US" altLang="zh-CN" sz="1600" dirty="0" smtClean="0">
                <a:solidFill>
                  <a:srgbClr val="FF0000"/>
                </a:solidFill>
                <a:latin typeface="微软雅黑" panose="020B0503020204020204" pitchFamily="34" charset="-122"/>
                <a:ea typeface="微软雅黑" panose="020B0503020204020204" pitchFamily="34" charset="-122"/>
              </a:rPr>
              <a:t>《</a:t>
            </a:r>
            <a:r>
              <a:rPr lang="zh-CN" altLang="en-US" sz="1600" dirty="0" smtClean="0">
                <a:solidFill>
                  <a:srgbClr val="FF0000"/>
                </a:solidFill>
                <a:latin typeface="微软雅黑" panose="020B0503020204020204" pitchFamily="34" charset="-122"/>
                <a:ea typeface="微软雅黑" panose="020B0503020204020204" pitchFamily="34" charset="-122"/>
              </a:rPr>
              <a:t>社会调查方法与实践</a:t>
            </a:r>
            <a:r>
              <a:rPr lang="en-US" altLang="zh-CN" sz="1600" dirty="0" smtClean="0">
                <a:solidFill>
                  <a:srgbClr val="FF0000"/>
                </a:solidFill>
                <a:latin typeface="微软雅黑" panose="020B0503020204020204" pitchFamily="34" charset="-122"/>
                <a:ea typeface="微软雅黑" panose="020B0503020204020204" pitchFamily="34" charset="-122"/>
              </a:rPr>
              <a:t>》</a:t>
            </a:r>
          </a:p>
          <a:p>
            <a:pPr lvl="0" algn="ctr" eaLnBrk="0" fontAlgn="base" hangingPunct="0">
              <a:lnSpc>
                <a:spcPct val="150000"/>
              </a:lnSpc>
              <a:spcBef>
                <a:spcPct val="20000"/>
              </a:spcBef>
              <a:spcAft>
                <a:spcPct val="0"/>
              </a:spcAft>
              <a:buClr>
                <a:srgbClr val="A959A1"/>
              </a:buClr>
            </a:pPr>
            <a:r>
              <a:rPr lang="zh-CN" altLang="en-US" sz="1600" dirty="0" smtClean="0">
                <a:solidFill>
                  <a:srgbClr val="000066"/>
                </a:solidFill>
                <a:latin typeface="微软雅黑" panose="020B0503020204020204" pitchFamily="34" charset="-122"/>
                <a:ea typeface="微软雅黑" panose="020B0503020204020204" pitchFamily="34" charset="-122"/>
              </a:rPr>
              <a:t>电子工业出版社，</a:t>
            </a:r>
            <a:r>
              <a:rPr lang="en-US" altLang="zh-CN" sz="1600" dirty="0" smtClean="0">
                <a:solidFill>
                  <a:srgbClr val="000066"/>
                </a:solidFill>
                <a:latin typeface="微软雅黑" panose="020B0503020204020204" pitchFamily="34" charset="-122"/>
                <a:ea typeface="微软雅黑" panose="020B0503020204020204" pitchFamily="34" charset="-122"/>
              </a:rPr>
              <a:t>2014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a:solidFill>
                  <a:srgbClr val="FF0000"/>
                </a:solidFill>
                <a:latin typeface="黑体" panose="02010609060101010101" pitchFamily="49" charset="-122"/>
                <a:ea typeface="黑体" panose="02010609060101010101" pitchFamily="49" charset="-122"/>
              </a:rPr>
              <a:t>考    核</a:t>
            </a:r>
          </a:p>
        </p:txBody>
      </p:sp>
      <p:sp>
        <p:nvSpPr>
          <p:cNvPr id="5" name="文本框 4"/>
          <p:cNvSpPr txBox="1"/>
          <p:nvPr/>
        </p:nvSpPr>
        <p:spPr>
          <a:xfrm>
            <a:off x="395536" y="669484"/>
            <a:ext cx="8352928" cy="4444294"/>
          </a:xfrm>
          <a:prstGeom prst="rect">
            <a:avLst/>
          </a:prstGeom>
          <a:noFill/>
        </p:spPr>
        <p:txBody>
          <a:bodyPr wrap="square" rtlCol="0">
            <a:spAutoFit/>
          </a:bodyPr>
          <a:lstStyle/>
          <a:p>
            <a:pPr algn="just" eaLnBrk="0" fontAlgn="base" hangingPunct="0">
              <a:lnSpc>
                <a:spcPct val="120000"/>
              </a:lnSpc>
              <a:spcBef>
                <a:spcPct val="20000"/>
              </a:spcBef>
              <a:spcAft>
                <a:spcPct val="0"/>
              </a:spcAft>
              <a:buClr>
                <a:srgbClr val="A959A1"/>
              </a:buClr>
              <a:buFont typeface="Wingdings" panose="05000000000000000000" pitchFamily="2" charset="2"/>
              <a:buNone/>
            </a:pPr>
            <a:r>
              <a:rPr lang="zh-CN" altLang="en-US" sz="2800" b="1" dirty="0">
                <a:solidFill>
                  <a:prstClr val="black"/>
                </a:solidFill>
                <a:latin typeface="微软雅黑" panose="020B0503020204020204" pitchFamily="34" charset="-122"/>
                <a:ea typeface="微软雅黑" panose="020B0503020204020204" pitchFamily="34" charset="-122"/>
              </a:rPr>
              <a:t> </a:t>
            </a:r>
            <a:r>
              <a:rPr lang="zh-CN" altLang="en-US" sz="2800" b="1" dirty="0" smtClean="0">
                <a:solidFill>
                  <a:prstClr val="black"/>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黑体" panose="02010609060101010101" pitchFamily="49" charset="-122"/>
                <a:ea typeface="黑体" panose="02010609060101010101" pitchFamily="49" charset="-122"/>
              </a:rPr>
              <a:t>“选题论证书”</a:t>
            </a:r>
            <a:r>
              <a:rPr lang="zh-CN" altLang="en-US" sz="2400" dirty="0">
                <a:solidFill>
                  <a:srgbClr val="FF0000"/>
                </a:solidFill>
                <a:latin typeface="黑体" panose="02010609060101010101" pitchFamily="49" charset="-122"/>
                <a:ea typeface="黑体" panose="02010609060101010101" pitchFamily="49" charset="-122"/>
              </a:rPr>
              <a:t>及“问卷”的</a:t>
            </a:r>
            <a:r>
              <a:rPr lang="zh-CN" altLang="en-US" sz="2400" dirty="0" smtClean="0">
                <a:solidFill>
                  <a:srgbClr val="FF0000"/>
                </a:solidFill>
                <a:latin typeface="黑体" panose="02010609060101010101" pitchFamily="49" charset="-122"/>
                <a:ea typeface="黑体" panose="02010609060101010101" pitchFamily="49" charset="-122"/>
              </a:rPr>
              <a:t>审阅</a:t>
            </a:r>
            <a:r>
              <a:rPr lang="zh-CN" altLang="en-US" sz="2400" b="1" dirty="0" smtClean="0">
                <a:solidFill>
                  <a:srgbClr val="FF0000"/>
                </a:solidFill>
                <a:latin typeface="楷体" panose="02010609060101010101" pitchFamily="49" charset="-122"/>
                <a:ea typeface="楷体" panose="02010609060101010101" pitchFamily="49" charset="-122"/>
              </a:rPr>
              <a:t>：</a:t>
            </a:r>
            <a:endParaRPr lang="en-US" altLang="zh-CN" sz="2400" b="1" dirty="0" smtClean="0">
              <a:solidFill>
                <a:srgbClr val="FF0000"/>
              </a:solidFill>
              <a:latin typeface="楷体" panose="02010609060101010101" pitchFamily="49" charset="-122"/>
              <a:ea typeface="楷体" panose="02010609060101010101" pitchFamily="49" charset="-122"/>
            </a:endParaRPr>
          </a:p>
          <a:p>
            <a:pPr algn="just" eaLnBrk="0" fontAlgn="base" hangingPunct="0">
              <a:lnSpc>
                <a:spcPct val="120000"/>
              </a:lnSpc>
              <a:spcBef>
                <a:spcPct val="20000"/>
              </a:spcBef>
              <a:spcAft>
                <a:spcPct val="0"/>
              </a:spcAft>
              <a:buClr>
                <a:srgbClr val="A959A1"/>
              </a:buClr>
              <a:buFont typeface="Wingdings" panose="05000000000000000000" pitchFamily="2" charset="2"/>
              <a:buNone/>
            </a:pPr>
            <a:r>
              <a:rPr lang="zh-CN" altLang="en-US" sz="2200" b="1" dirty="0" smtClean="0">
                <a:solidFill>
                  <a:prstClr val="black"/>
                </a:solidFill>
                <a:latin typeface="楷体" panose="02010609060101010101" pitchFamily="49" charset="-122"/>
                <a:ea typeface="楷体" panose="02010609060101010101" pitchFamily="49" charset="-122"/>
              </a:rPr>
              <a:t>  “选题论证书”</a:t>
            </a:r>
            <a:r>
              <a:rPr lang="zh-CN" altLang="en-US" sz="2200" b="1" dirty="0">
                <a:solidFill>
                  <a:prstClr val="black"/>
                </a:solidFill>
                <a:latin typeface="楷体" panose="02010609060101010101" pitchFamily="49" charset="-122"/>
                <a:ea typeface="楷体" panose="02010609060101010101" pitchFamily="49" charset="-122"/>
              </a:rPr>
              <a:t>及“问卷”占</a:t>
            </a:r>
            <a:r>
              <a:rPr lang="en-US" altLang="zh-CN" sz="2200" b="1" dirty="0">
                <a:solidFill>
                  <a:prstClr val="black"/>
                </a:solidFill>
                <a:latin typeface="楷体" panose="02010609060101010101" pitchFamily="49" charset="-122"/>
                <a:ea typeface="楷体" panose="02010609060101010101" pitchFamily="49" charset="-122"/>
              </a:rPr>
              <a:t>20</a:t>
            </a:r>
            <a:r>
              <a:rPr lang="zh-CN" altLang="en-US" sz="2200" b="1" dirty="0">
                <a:solidFill>
                  <a:prstClr val="black"/>
                </a:solidFill>
                <a:latin typeface="楷体" panose="02010609060101010101" pitchFamily="49" charset="-122"/>
                <a:ea typeface="楷体" panose="02010609060101010101" pitchFamily="49" charset="-122"/>
              </a:rPr>
              <a:t>分</a:t>
            </a:r>
            <a:r>
              <a:rPr lang="zh-CN" altLang="en-US" sz="2200" b="1" dirty="0" smtClean="0">
                <a:solidFill>
                  <a:prstClr val="black"/>
                </a:solidFill>
                <a:latin typeface="楷体" panose="02010609060101010101" pitchFamily="49" charset="-122"/>
                <a:ea typeface="楷体" panose="02010609060101010101" pitchFamily="49" charset="-122"/>
              </a:rPr>
              <a:t>。授课后</a:t>
            </a:r>
            <a:r>
              <a:rPr lang="zh-CN" altLang="en-US" sz="2200" b="1" dirty="0" smtClean="0">
                <a:solidFill>
                  <a:srgbClr val="FF0000"/>
                </a:solidFill>
                <a:latin typeface="楷体" panose="02010609060101010101" pitchFamily="49" charset="-122"/>
                <a:ea typeface="楷体" panose="02010609060101010101" pitchFamily="49" charset="-122"/>
              </a:rPr>
              <a:t>两个星期内（</a:t>
            </a:r>
            <a:r>
              <a:rPr lang="en-US" altLang="zh-CN" sz="2200" b="1" dirty="0" smtClean="0">
                <a:solidFill>
                  <a:srgbClr val="FF0000"/>
                </a:solidFill>
                <a:latin typeface="楷体" panose="02010609060101010101" pitchFamily="49" charset="-122"/>
                <a:ea typeface="楷体" panose="02010609060101010101" pitchFamily="49" charset="-122"/>
              </a:rPr>
              <a:t>6</a:t>
            </a:r>
            <a:r>
              <a:rPr lang="zh-CN" altLang="en-US" sz="2200" b="1" dirty="0" smtClean="0">
                <a:solidFill>
                  <a:srgbClr val="FF0000"/>
                </a:solidFill>
                <a:latin typeface="楷体" panose="02010609060101010101" pitchFamily="49" charset="-122"/>
                <a:ea typeface="楷体" panose="02010609060101010101" pitchFamily="49" charset="-122"/>
              </a:rPr>
              <a:t>月</a:t>
            </a:r>
            <a:r>
              <a:rPr lang="en-US" altLang="zh-CN" sz="2200" b="1" dirty="0" smtClean="0">
                <a:solidFill>
                  <a:srgbClr val="FF0000"/>
                </a:solidFill>
                <a:latin typeface="楷体" panose="02010609060101010101" pitchFamily="49" charset="-122"/>
                <a:ea typeface="楷体" panose="02010609060101010101" pitchFamily="49" charset="-122"/>
              </a:rPr>
              <a:t>7</a:t>
            </a:r>
            <a:r>
              <a:rPr lang="zh-CN" altLang="en-US" sz="2200" b="1" dirty="0" smtClean="0">
                <a:solidFill>
                  <a:srgbClr val="FF0000"/>
                </a:solidFill>
                <a:latin typeface="楷体" panose="02010609060101010101" pitchFamily="49" charset="-122"/>
                <a:ea typeface="楷体" panose="02010609060101010101" pitchFamily="49" charset="-122"/>
              </a:rPr>
              <a:t>日</a:t>
            </a:r>
            <a:r>
              <a:rPr lang="en-US" altLang="zh-CN" sz="2200" b="1" dirty="0" smtClean="0">
                <a:solidFill>
                  <a:srgbClr val="FF0000"/>
                </a:solidFill>
                <a:latin typeface="楷体" panose="02010609060101010101" pitchFamily="49" charset="-122"/>
                <a:ea typeface="楷体" panose="02010609060101010101" pitchFamily="49" charset="-122"/>
              </a:rPr>
              <a:t>24</a:t>
            </a:r>
            <a:r>
              <a:rPr lang="en-US" altLang="zh-CN" sz="2200" b="1" dirty="0" smtClean="0">
                <a:solidFill>
                  <a:srgbClr val="FF0000"/>
                </a:solidFill>
                <a:latin typeface="楷体" panose="02010609060101010101" pitchFamily="49" charset="-122"/>
                <a:ea typeface="楷体" panose="02010609060101010101" pitchFamily="49" charset="-122"/>
                <a:sym typeface="Wingdings" panose="05000000000000000000" pitchFamily="2" charset="2"/>
              </a:rPr>
              <a:t>:00</a:t>
            </a:r>
            <a:r>
              <a:rPr lang="zh-CN" altLang="en-US" sz="2200" b="1" dirty="0" smtClean="0">
                <a:solidFill>
                  <a:srgbClr val="FF0000"/>
                </a:solidFill>
                <a:latin typeface="楷体" panose="02010609060101010101" pitchFamily="49" charset="-122"/>
                <a:ea typeface="楷体" panose="02010609060101010101" pitchFamily="49" charset="-122"/>
                <a:sym typeface="Wingdings" panose="05000000000000000000" pitchFamily="2" charset="2"/>
              </a:rPr>
              <a:t>以前</a:t>
            </a:r>
            <a:r>
              <a:rPr lang="zh-CN" altLang="en-US" sz="2200" b="1" dirty="0" smtClean="0">
                <a:solidFill>
                  <a:srgbClr val="FF0000"/>
                </a:solidFill>
                <a:latin typeface="楷体" panose="02010609060101010101" pitchFamily="49" charset="-122"/>
                <a:ea typeface="楷体" panose="02010609060101010101" pitchFamily="49" charset="-122"/>
              </a:rPr>
              <a:t>）</a:t>
            </a:r>
            <a:r>
              <a:rPr lang="en-US" altLang="zh-CN" sz="2200" b="1" dirty="0" smtClean="0">
                <a:solidFill>
                  <a:prstClr val="black"/>
                </a:solidFill>
                <a:latin typeface="楷体" panose="02010609060101010101" pitchFamily="49" charset="-122"/>
                <a:ea typeface="楷体" panose="02010609060101010101" pitchFamily="49" charset="-122"/>
              </a:rPr>
              <a:t>,</a:t>
            </a:r>
            <a:r>
              <a:rPr lang="zh-CN" altLang="en-US" sz="2200" b="1" dirty="0">
                <a:solidFill>
                  <a:prstClr val="black"/>
                </a:solidFill>
                <a:latin typeface="楷体" panose="02010609060101010101" pitchFamily="49" charset="-122"/>
                <a:ea typeface="楷体" panose="02010609060101010101" pitchFamily="49" charset="-122"/>
              </a:rPr>
              <a:t>以小组为</a:t>
            </a:r>
            <a:r>
              <a:rPr lang="zh-CN" altLang="en-US" sz="2200" b="1" dirty="0" smtClean="0">
                <a:solidFill>
                  <a:prstClr val="black"/>
                </a:solidFill>
                <a:latin typeface="楷体" panose="02010609060101010101" pitchFamily="49" charset="-122"/>
                <a:ea typeface="楷体" panose="02010609060101010101" pitchFamily="49" charset="-122"/>
              </a:rPr>
              <a:t>单位，提交</a:t>
            </a:r>
            <a:r>
              <a:rPr lang="zh-CN" altLang="en-US" sz="2200" b="1" dirty="0" smtClean="0">
                <a:solidFill>
                  <a:srgbClr val="FF0000"/>
                </a:solidFill>
                <a:latin typeface="楷体" panose="02010609060101010101" pitchFamily="49" charset="-122"/>
                <a:ea typeface="楷体" panose="02010609060101010101" pitchFamily="49" charset="-122"/>
              </a:rPr>
              <a:t>电子版</a:t>
            </a:r>
            <a:r>
              <a:rPr lang="zh-CN" altLang="en-US" sz="2200" b="1" dirty="0">
                <a:solidFill>
                  <a:prstClr val="black"/>
                </a:solidFill>
                <a:latin typeface="楷体" panose="02010609060101010101" pitchFamily="49" charset="-122"/>
                <a:ea typeface="楷体" panose="02010609060101010101" pitchFamily="49" charset="-122"/>
              </a:rPr>
              <a:t>至</a:t>
            </a:r>
            <a:r>
              <a:rPr lang="zh-CN" altLang="en-US" sz="2200" b="1" dirty="0">
                <a:solidFill>
                  <a:srgbClr val="FF0000"/>
                </a:solidFill>
                <a:latin typeface="楷体" panose="02010609060101010101" pitchFamily="49" charset="-122"/>
                <a:ea typeface="楷体" panose="02010609060101010101" pitchFamily="49" charset="-122"/>
              </a:rPr>
              <a:t>助教邮箱或者微信</a:t>
            </a:r>
            <a:r>
              <a:rPr lang="zh-CN" altLang="en-US" sz="2200" b="1" dirty="0" smtClean="0">
                <a:solidFill>
                  <a:prstClr val="black"/>
                </a:solidFill>
                <a:latin typeface="楷体" panose="02010609060101010101" pitchFamily="49" charset="-122"/>
                <a:ea typeface="楷体" panose="02010609060101010101" pitchFamily="49" charset="-122"/>
              </a:rPr>
              <a:t>。文件以</a:t>
            </a:r>
            <a:r>
              <a:rPr lang="zh-CN" altLang="en-US" sz="2200" b="1" dirty="0">
                <a:solidFill>
                  <a:prstClr val="black"/>
                </a:solidFill>
                <a:latin typeface="楷体" panose="02010609060101010101" pitchFamily="49" charset="-122"/>
                <a:ea typeface="楷体" panose="02010609060101010101" pitchFamily="49" charset="-122"/>
              </a:rPr>
              <a:t>“</a:t>
            </a:r>
            <a:r>
              <a:rPr lang="zh-CN" altLang="en-US" sz="2200" b="1" dirty="0">
                <a:solidFill>
                  <a:srgbClr val="FF0000"/>
                </a:solidFill>
                <a:latin typeface="楷体" panose="02010609060101010101" pitchFamily="49" charset="-122"/>
                <a:ea typeface="楷体" panose="02010609060101010101" pitchFamily="49" charset="-122"/>
              </a:rPr>
              <a:t>社会实践</a:t>
            </a:r>
            <a:r>
              <a:rPr lang="en-US" altLang="zh-CN" sz="2200" b="1" dirty="0">
                <a:solidFill>
                  <a:srgbClr val="FF0000"/>
                </a:solidFill>
                <a:latin typeface="楷体" panose="02010609060101010101" pitchFamily="49" charset="-122"/>
                <a:ea typeface="楷体" panose="02010609060101010101" pitchFamily="49" charset="-122"/>
              </a:rPr>
              <a:t>+</a:t>
            </a:r>
            <a:r>
              <a:rPr lang="zh-CN" altLang="en-US" sz="2200" b="1" dirty="0">
                <a:solidFill>
                  <a:srgbClr val="FF0000"/>
                </a:solidFill>
                <a:latin typeface="楷体" panose="02010609060101010101" pitchFamily="49" charset="-122"/>
                <a:ea typeface="楷体" panose="02010609060101010101" pitchFamily="49" charset="-122"/>
              </a:rPr>
              <a:t>上课时间</a:t>
            </a:r>
            <a:r>
              <a:rPr lang="en-US" altLang="zh-CN" sz="2200" b="1" dirty="0">
                <a:solidFill>
                  <a:srgbClr val="FF0000"/>
                </a:solidFill>
                <a:latin typeface="楷体" panose="02010609060101010101" pitchFamily="49" charset="-122"/>
                <a:ea typeface="楷体" panose="02010609060101010101" pitchFamily="49" charset="-122"/>
              </a:rPr>
              <a:t>+</a:t>
            </a:r>
            <a:r>
              <a:rPr lang="zh-CN" altLang="en-US" sz="2200" b="1" dirty="0">
                <a:solidFill>
                  <a:srgbClr val="FF0000"/>
                </a:solidFill>
                <a:latin typeface="楷体" panose="02010609060101010101" pitchFamily="49" charset="-122"/>
                <a:ea typeface="楷体" panose="02010609060101010101" pitchFamily="49" charset="-122"/>
              </a:rPr>
              <a:t>指导教师</a:t>
            </a:r>
            <a:r>
              <a:rPr lang="zh-CN" altLang="en-US" sz="2200" b="1" dirty="0">
                <a:solidFill>
                  <a:prstClr val="black"/>
                </a:solidFill>
                <a:latin typeface="楷体" panose="02010609060101010101" pitchFamily="49" charset="-122"/>
                <a:ea typeface="楷体" panose="02010609060101010101" pitchFamily="49" charset="-122"/>
              </a:rPr>
              <a:t>”命名文件（例如“社会实践</a:t>
            </a:r>
            <a:r>
              <a:rPr lang="en-US" altLang="zh-CN" sz="2200" b="1" dirty="0">
                <a:solidFill>
                  <a:prstClr val="black"/>
                </a:solidFill>
                <a:latin typeface="楷体" panose="02010609060101010101" pitchFamily="49" charset="-122"/>
                <a:ea typeface="楷体" panose="02010609060101010101" pitchFamily="49" charset="-122"/>
              </a:rPr>
              <a:t>5</a:t>
            </a:r>
            <a:r>
              <a:rPr lang="zh-CN" altLang="en-US" sz="2200" b="1" dirty="0">
                <a:solidFill>
                  <a:prstClr val="black"/>
                </a:solidFill>
                <a:latin typeface="楷体" panose="02010609060101010101" pitchFamily="49" charset="-122"/>
                <a:ea typeface="楷体" panose="02010609060101010101" pitchFamily="49" charset="-122"/>
              </a:rPr>
              <a:t>月</a:t>
            </a:r>
            <a:r>
              <a:rPr lang="en-US" altLang="zh-CN" sz="2200" b="1" dirty="0">
                <a:solidFill>
                  <a:prstClr val="black"/>
                </a:solidFill>
                <a:latin typeface="楷体" panose="02010609060101010101" pitchFamily="49" charset="-122"/>
                <a:ea typeface="楷体" panose="02010609060101010101" pitchFamily="49" charset="-122"/>
              </a:rPr>
              <a:t>30</a:t>
            </a:r>
            <a:r>
              <a:rPr lang="zh-CN" altLang="en-US" sz="2200" b="1" dirty="0">
                <a:solidFill>
                  <a:prstClr val="black"/>
                </a:solidFill>
                <a:latin typeface="楷体" panose="02010609060101010101" pitchFamily="49" charset="-122"/>
                <a:ea typeface="楷体" panose="02010609060101010101" pitchFamily="49" charset="-122"/>
              </a:rPr>
              <a:t>日下午</a:t>
            </a:r>
            <a:r>
              <a:rPr lang="en-US" altLang="zh-CN" sz="2200" b="1" dirty="0">
                <a:solidFill>
                  <a:prstClr val="black"/>
                </a:solidFill>
                <a:latin typeface="楷体" panose="02010609060101010101" pitchFamily="49" charset="-122"/>
                <a:ea typeface="楷体" panose="02010609060101010101" pitchFamily="49" charset="-122"/>
              </a:rPr>
              <a:t>+</a:t>
            </a:r>
            <a:r>
              <a:rPr lang="zh-CN" altLang="en-US" sz="2200" b="1" dirty="0">
                <a:solidFill>
                  <a:prstClr val="black"/>
                </a:solidFill>
                <a:latin typeface="楷体" panose="02010609060101010101" pitchFamily="49" charset="-122"/>
                <a:ea typeface="楷体" panose="02010609060101010101" pitchFamily="49" charset="-122"/>
              </a:rPr>
              <a:t>指导教师姓名”）。助教审阅后，</a:t>
            </a:r>
            <a:r>
              <a:rPr lang="zh-CN" altLang="en-US" sz="2200" b="1" dirty="0">
                <a:solidFill>
                  <a:srgbClr val="FF0000"/>
                </a:solidFill>
                <a:latin typeface="楷体" panose="02010609060101010101" pitchFamily="49" charset="-122"/>
                <a:ea typeface="楷体" panose="02010609060101010101" pitchFamily="49" charset="-122"/>
              </a:rPr>
              <a:t>不合格</a:t>
            </a:r>
            <a:r>
              <a:rPr lang="zh-CN" altLang="en-US" sz="2200" b="1" dirty="0">
                <a:solidFill>
                  <a:prstClr val="black"/>
                </a:solidFill>
                <a:latin typeface="楷体" panose="02010609060101010101" pitchFamily="49" charset="-122"/>
                <a:ea typeface="楷体" panose="02010609060101010101" pitchFamily="49" charset="-122"/>
              </a:rPr>
              <a:t>的论证书返回修改，并要求学生在一个星期内再次提交，直至合格（如果部分学生</a:t>
            </a:r>
            <a:r>
              <a:rPr lang="zh-CN" altLang="en-US" sz="2200" b="1" dirty="0" smtClean="0">
                <a:solidFill>
                  <a:prstClr val="black"/>
                </a:solidFill>
                <a:latin typeface="楷体" panose="02010609060101010101" pitchFamily="49" charset="-122"/>
                <a:ea typeface="楷体" panose="02010609060101010101" pitchFamily="49" charset="-122"/>
              </a:rPr>
              <a:t>应付，</a:t>
            </a:r>
            <a:r>
              <a:rPr lang="zh-CN" altLang="en-US" sz="2200" b="1" dirty="0">
                <a:solidFill>
                  <a:prstClr val="black"/>
                </a:solidFill>
                <a:latin typeface="楷体" panose="02010609060101010101" pitchFamily="49" charset="-122"/>
                <a:ea typeface="楷体" panose="02010609060101010101" pitchFamily="49" charset="-122"/>
              </a:rPr>
              <a:t>选题论证</a:t>
            </a:r>
            <a:r>
              <a:rPr lang="zh-CN" altLang="en-US" sz="2200" b="1" dirty="0" smtClean="0">
                <a:solidFill>
                  <a:prstClr val="black"/>
                </a:solidFill>
                <a:latin typeface="楷体" panose="02010609060101010101" pitchFamily="49" charset="-122"/>
                <a:ea typeface="楷体" panose="02010609060101010101" pitchFamily="49" charset="-122"/>
              </a:rPr>
              <a:t>书达不到</a:t>
            </a:r>
            <a:r>
              <a:rPr lang="zh-CN" altLang="en-US" sz="2200" b="1" dirty="0">
                <a:solidFill>
                  <a:prstClr val="black"/>
                </a:solidFill>
                <a:latin typeface="楷体" panose="02010609060101010101" pitchFamily="49" charset="-122"/>
                <a:ea typeface="楷体" panose="02010609060101010101" pitchFamily="49" charset="-122"/>
              </a:rPr>
              <a:t>要求，只能给</a:t>
            </a:r>
            <a:r>
              <a:rPr lang="en-US" altLang="zh-CN" sz="2200" b="1" dirty="0">
                <a:solidFill>
                  <a:prstClr val="black"/>
                </a:solidFill>
                <a:latin typeface="楷体" panose="02010609060101010101" pitchFamily="49" charset="-122"/>
                <a:ea typeface="楷体" panose="02010609060101010101" pitchFamily="49" charset="-122"/>
              </a:rPr>
              <a:t>15</a:t>
            </a:r>
            <a:r>
              <a:rPr lang="zh-CN" altLang="en-US" sz="2200" b="1" dirty="0">
                <a:solidFill>
                  <a:prstClr val="black"/>
                </a:solidFill>
                <a:latin typeface="楷体" panose="02010609060101010101" pitchFamily="49" charset="-122"/>
                <a:ea typeface="楷体" panose="02010609060101010101" pitchFamily="49" charset="-122"/>
              </a:rPr>
              <a:t>分</a:t>
            </a:r>
            <a:r>
              <a:rPr lang="zh-CN" altLang="en-US" sz="2200" b="1" dirty="0" smtClean="0">
                <a:solidFill>
                  <a:prstClr val="black"/>
                </a:solidFill>
                <a:latin typeface="楷体" panose="02010609060101010101" pitchFamily="49" charset="-122"/>
                <a:ea typeface="楷体" panose="02010609060101010101" pitchFamily="49" charset="-122"/>
              </a:rPr>
              <a:t>或</a:t>
            </a:r>
            <a:r>
              <a:rPr lang="en-US" altLang="zh-CN" sz="2200" b="1" dirty="0" smtClean="0">
                <a:solidFill>
                  <a:prstClr val="black"/>
                </a:solidFill>
                <a:latin typeface="楷体" panose="02010609060101010101" pitchFamily="49" charset="-122"/>
                <a:ea typeface="楷体" panose="02010609060101010101" pitchFamily="49" charset="-122"/>
              </a:rPr>
              <a:t>10</a:t>
            </a:r>
            <a:r>
              <a:rPr lang="zh-CN" altLang="en-US" sz="2200" b="1" dirty="0">
                <a:solidFill>
                  <a:prstClr val="black"/>
                </a:solidFill>
                <a:latin typeface="楷体" panose="02010609060101010101" pitchFamily="49" charset="-122"/>
                <a:ea typeface="楷体" panose="02010609060101010101" pitchFamily="49" charset="-122"/>
              </a:rPr>
              <a:t>分）。</a:t>
            </a:r>
            <a:r>
              <a:rPr lang="zh-CN" altLang="en-US" sz="2200" b="1" dirty="0">
                <a:solidFill>
                  <a:srgbClr val="FF0000"/>
                </a:solidFill>
                <a:latin typeface="楷体" panose="02010609060101010101" pitchFamily="49" charset="-122"/>
                <a:ea typeface="楷体" panose="02010609060101010101" pitchFamily="49" charset="-122"/>
              </a:rPr>
              <a:t>不提交</a:t>
            </a:r>
            <a:r>
              <a:rPr lang="zh-CN" altLang="en-US" sz="2200" b="1" dirty="0" smtClean="0">
                <a:solidFill>
                  <a:srgbClr val="FF0000"/>
                </a:solidFill>
                <a:latin typeface="楷体" panose="02010609060101010101" pitchFamily="49" charset="-122"/>
                <a:ea typeface="楷体" panose="02010609060101010101" pitchFamily="49" charset="-122"/>
              </a:rPr>
              <a:t>者扣</a:t>
            </a:r>
            <a:r>
              <a:rPr lang="en-US" altLang="zh-CN" sz="2200" b="1" dirty="0">
                <a:solidFill>
                  <a:srgbClr val="FF0000"/>
                </a:solidFill>
                <a:latin typeface="楷体" panose="02010609060101010101" pitchFamily="49" charset="-122"/>
                <a:ea typeface="楷体" panose="02010609060101010101" pitchFamily="49" charset="-122"/>
              </a:rPr>
              <a:t>20</a:t>
            </a:r>
            <a:r>
              <a:rPr lang="zh-CN" altLang="en-US" sz="2200" b="1" dirty="0">
                <a:solidFill>
                  <a:srgbClr val="FF0000"/>
                </a:solidFill>
                <a:latin typeface="楷体" panose="02010609060101010101" pitchFamily="49" charset="-122"/>
                <a:ea typeface="楷体" panose="02010609060101010101" pitchFamily="49" charset="-122"/>
              </a:rPr>
              <a:t>分</a:t>
            </a:r>
            <a:r>
              <a:rPr lang="zh-CN" altLang="en-US" sz="2200" b="1" dirty="0">
                <a:solidFill>
                  <a:prstClr val="black"/>
                </a:solidFill>
                <a:latin typeface="楷体" panose="02010609060101010101" pitchFamily="49" charset="-122"/>
                <a:ea typeface="楷体" panose="02010609060101010101" pitchFamily="49" charset="-122"/>
              </a:rPr>
              <a:t>，其报告不得评为优秀</a:t>
            </a:r>
            <a:r>
              <a:rPr lang="zh-CN" altLang="en-US" sz="2200" b="1" dirty="0" smtClean="0">
                <a:solidFill>
                  <a:prstClr val="black"/>
                </a:solidFill>
                <a:latin typeface="楷体" panose="02010609060101010101" pitchFamily="49" charset="-122"/>
                <a:ea typeface="楷体" panose="02010609060101010101" pitchFamily="49" charset="-122"/>
              </a:rPr>
              <a:t>。</a:t>
            </a:r>
            <a:endParaRPr lang="en-US" altLang="zh-CN" sz="2200" b="1" dirty="0" smtClean="0">
              <a:solidFill>
                <a:prstClr val="black"/>
              </a:solidFill>
              <a:latin typeface="楷体" panose="02010609060101010101" pitchFamily="49" charset="-122"/>
              <a:ea typeface="楷体" panose="02010609060101010101" pitchFamily="49" charset="-122"/>
            </a:endParaRPr>
          </a:p>
          <a:p>
            <a:pPr algn="just" eaLnBrk="0" fontAlgn="base" hangingPunct="0">
              <a:lnSpc>
                <a:spcPct val="120000"/>
              </a:lnSpc>
              <a:spcBef>
                <a:spcPct val="20000"/>
              </a:spcBef>
              <a:spcAft>
                <a:spcPct val="0"/>
              </a:spcAft>
              <a:buClr>
                <a:srgbClr val="A959A1"/>
              </a:buClr>
              <a:buFont typeface="Wingdings" panose="05000000000000000000" pitchFamily="2" charset="2"/>
              <a:buNone/>
            </a:pPr>
            <a:r>
              <a:rPr lang="en-US" altLang="zh-CN" sz="2400" b="1" dirty="0">
                <a:solidFill>
                  <a:prstClr val="black"/>
                </a:solidFill>
                <a:latin typeface="楷体" panose="02010609060101010101" pitchFamily="49" charset="-122"/>
                <a:ea typeface="楷体" panose="02010609060101010101" pitchFamily="49" charset="-122"/>
              </a:rPr>
              <a:t> </a:t>
            </a:r>
            <a:r>
              <a:rPr lang="en-US" altLang="zh-CN" sz="2400" b="1" dirty="0" smtClean="0">
                <a:solidFill>
                  <a:prstClr val="black"/>
                </a:solidFill>
                <a:latin typeface="楷体" panose="02010609060101010101" pitchFamily="49" charset="-122"/>
                <a:ea typeface="楷体" panose="02010609060101010101" pitchFamily="49" charset="-122"/>
              </a:rPr>
              <a:t>  </a:t>
            </a:r>
            <a:r>
              <a:rPr lang="zh-CN" altLang="en-US" sz="2200" b="1" dirty="0" smtClean="0">
                <a:solidFill>
                  <a:srgbClr val="FF0000"/>
                </a:solidFill>
                <a:latin typeface="楷体" panose="02010609060101010101" pitchFamily="49" charset="-122"/>
                <a:ea typeface="楷体" panose="02010609060101010101" pitchFamily="49" charset="-122"/>
              </a:rPr>
              <a:t>“选题论证书”模板与“调查问卷样表”由</a:t>
            </a:r>
            <a:r>
              <a:rPr lang="zh-CN" altLang="en-US" sz="2200" b="1" dirty="0" smtClean="0">
                <a:solidFill>
                  <a:prstClr val="black"/>
                </a:solidFill>
                <a:latin typeface="楷体" panose="02010609060101010101" pitchFamily="49" charset="-122"/>
                <a:ea typeface="楷体" panose="02010609060101010101" pitchFamily="49" charset="-122"/>
              </a:rPr>
              <a:t>指导教师在</a:t>
            </a:r>
            <a:r>
              <a:rPr lang="zh-CN" altLang="en-US" sz="2200" b="1" dirty="0" smtClean="0">
                <a:solidFill>
                  <a:srgbClr val="FF0000"/>
                </a:solidFill>
                <a:latin typeface="楷体" panose="02010609060101010101" pitchFamily="49" charset="-122"/>
                <a:ea typeface="楷体" panose="02010609060101010101" pitchFamily="49" charset="-122"/>
              </a:rPr>
              <a:t>微信</a:t>
            </a:r>
            <a:r>
              <a:rPr lang="zh-CN" altLang="en-US" sz="2200" b="1" dirty="0">
                <a:solidFill>
                  <a:srgbClr val="FF0000"/>
                </a:solidFill>
                <a:latin typeface="楷体" panose="02010609060101010101" pitchFamily="49" charset="-122"/>
                <a:ea typeface="楷体" panose="02010609060101010101" pitchFamily="49" charset="-122"/>
              </a:rPr>
              <a:t>群</a:t>
            </a:r>
            <a:r>
              <a:rPr lang="zh-CN" altLang="en-US" sz="2200" b="1" dirty="0" smtClean="0">
                <a:solidFill>
                  <a:prstClr val="black"/>
                </a:solidFill>
                <a:latin typeface="楷体" panose="02010609060101010101" pitchFamily="49" charset="-122"/>
                <a:ea typeface="楷体" panose="02010609060101010101" pitchFamily="49" charset="-122"/>
              </a:rPr>
              <a:t>中发布</a:t>
            </a:r>
            <a:r>
              <a:rPr lang="zh-CN" altLang="en-US" sz="2200" dirty="0" smtClean="0">
                <a:latin typeface="楷体" panose="02010609060101010101" pitchFamily="49" charset="-122"/>
                <a:ea typeface="楷体" panose="02010609060101010101" pitchFamily="49" charset="-122"/>
              </a:rPr>
              <a:t>。</a:t>
            </a:r>
            <a:endParaRPr lang="zh-CN" altLang="en-US" sz="2200" dirty="0">
              <a:latin typeface="楷体" panose="02010609060101010101" pitchFamily="49" charset="-122"/>
              <a:ea typeface="楷体" panose="02010609060101010101" pitchFamily="49" charset="-122"/>
            </a:endParaRPr>
          </a:p>
        </p:txBody>
      </p:sp>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pic>
        <p:nvPicPr>
          <p:cNvPr id="9"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49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9545" y="1345332"/>
            <a:ext cx="8581390" cy="3231654"/>
          </a:xfrm>
          <a:prstGeom prst="rect">
            <a:avLst/>
          </a:prstGeom>
          <a:noFill/>
        </p:spPr>
        <p:txBody>
          <a:bodyPr wrap="square" rtlCol="0">
            <a:spAutoFit/>
          </a:bodyPr>
          <a:lstStyle/>
          <a:p>
            <a:pPr>
              <a:lnSpc>
                <a:spcPct val="80000"/>
              </a:lnSpc>
              <a:buFont typeface="Wingdings" panose="05000000000000000000" pitchFamily="2" charset="2"/>
              <a:buNone/>
            </a:pPr>
            <a:endParaRPr lang="zh-CN" altLang="en-US" sz="2800" b="1" dirty="0" smtClean="0">
              <a:solidFill>
                <a:srgbClr val="0000FF"/>
              </a:solidFill>
            </a:endParaRPr>
          </a:p>
          <a:p>
            <a:pPr>
              <a:lnSpc>
                <a:spcPct val="130000"/>
              </a:lnSpc>
              <a:spcBef>
                <a:spcPct val="0"/>
              </a:spcBef>
              <a:buSzPct val="105000"/>
            </a:pPr>
            <a:r>
              <a:rPr lang="zh-CN" altLang="en-US" sz="8800" dirty="0" smtClean="0">
                <a:solidFill>
                  <a:prstClr val="black"/>
                </a:solidFill>
              </a:rPr>
              <a:t>       </a:t>
            </a:r>
            <a:endParaRPr lang="zh-CN" altLang="zh-CN" sz="2400" dirty="0">
              <a:solidFill>
                <a:prstClr val="black"/>
              </a:solidFill>
            </a:endParaRPr>
          </a:p>
          <a:p>
            <a:pPr>
              <a:lnSpc>
                <a:spcPct val="130000"/>
              </a:lnSpc>
              <a:spcBef>
                <a:spcPct val="0"/>
              </a:spcBef>
              <a:buSzPct val="105000"/>
              <a:buFont typeface="Wingdings" panose="05000000000000000000" charset="0"/>
              <a:buChar char="Ø"/>
            </a:pPr>
            <a:endParaRPr lang="zh-CN" altLang="en-US" sz="2400" dirty="0">
              <a:solidFill>
                <a:prstClr val="black"/>
              </a:solidFill>
              <a:effectLst>
                <a:outerShdw blurRad="38100" dist="38100" dir="2700000">
                  <a:srgbClr val="FFFFFF"/>
                </a:outerShdw>
              </a:effectLst>
              <a:latin typeface="Arial" panose="020B0604020202020204" pitchFamily="34" charset="0"/>
            </a:endParaRPr>
          </a:p>
          <a:p>
            <a:pPr>
              <a:lnSpc>
                <a:spcPct val="150000"/>
              </a:lnSpc>
              <a:buFont typeface="Wingdings" panose="05000000000000000000" charset="0"/>
              <a:buNone/>
            </a:pPr>
            <a:endParaRPr lang="zh-CN" altLang="en-US" sz="2400" b="1" dirty="0">
              <a:solidFill>
                <a:prstClr val="black"/>
              </a:solidFill>
              <a:latin typeface="黑体" panose="02010609060101010101" pitchFamily="49" charset="-122"/>
              <a:ea typeface="黑体" panose="02010609060101010101" pitchFamily="49" charset="-122"/>
            </a:endParaRPr>
          </a:p>
        </p:txBody>
      </p:sp>
      <p:sp>
        <p:nvSpPr>
          <p:cNvPr id="2" name="矩形 1"/>
          <p:cNvSpPr/>
          <p:nvPr/>
        </p:nvSpPr>
        <p:spPr>
          <a:xfrm>
            <a:off x="2195736" y="1993404"/>
            <a:ext cx="4680520" cy="1446550"/>
          </a:xfrm>
          <a:prstGeom prst="rect">
            <a:avLst/>
          </a:prstGeom>
          <a:noFill/>
          <a:effectLst>
            <a:innerShdw blurRad="63500" dist="50800" dir="13500000">
              <a:prstClr val="black">
                <a:alpha val="50000"/>
              </a:prstClr>
            </a:innerShdw>
          </a:effectLst>
          <a:scene3d>
            <a:camera prst="perspectiveRelaxedModerately"/>
            <a:lightRig rig="threePt" dir="t"/>
          </a:scene3d>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8800" b="1" dirty="0" smtClean="0">
                <a:ln w="11430"/>
                <a:effectLst>
                  <a:outerShdw blurRad="50800" dist="39000" dir="5460000" algn="tl">
                    <a:srgbClr val="000000">
                      <a:alpha val="38000"/>
                    </a:srgbClr>
                  </a:outerShdw>
                </a:effectLst>
              </a:rPr>
              <a:t>谢     谢</a:t>
            </a:r>
            <a:endParaRPr lang="zh-CN" altLang="en-US" sz="8800" b="1" dirty="0">
              <a:ln w="11430"/>
              <a:effectLst>
                <a:outerShdw blurRad="50800" dist="39000" dir="5460000" algn="tl">
                  <a:srgbClr val="000000">
                    <a:alpha val="38000"/>
                  </a:srgbClr>
                </a:outerShdw>
              </a:effectLst>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流程图: 过程 5"/>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defRPr/>
            </a:pPr>
            <a:r>
              <a:rPr lang="zh-CN" altLang="en-US" sz="2400" kern="0" dirty="0" smtClean="0">
                <a:solidFill>
                  <a:prstClr val="white"/>
                </a:solidFill>
                <a:latin typeface="微软雅黑" panose="020B0503020204020204" pitchFamily="34" charset="-122"/>
                <a:ea typeface="微软雅黑" panose="020B0503020204020204" pitchFamily="34" charset="-122"/>
              </a:rPr>
              <a:t>  </a:t>
            </a:r>
            <a:r>
              <a:rPr lang="zh-CN" altLang="en-US" sz="2400" b="1" kern="0" dirty="0" smtClean="0">
                <a:solidFill>
                  <a:prstClr val="white"/>
                </a:solidFill>
                <a:latin typeface="微软雅黑" panose="020B0503020204020204" pitchFamily="34" charset="-122"/>
                <a:ea typeface="微软雅黑" panose="020B0503020204020204" pitchFamily="34" charset="-122"/>
              </a:rPr>
              <a:t>北京理工大学本科生</a:t>
            </a:r>
            <a:r>
              <a:rPr lang="zh-CN" altLang="en-US" sz="2400" b="1" kern="0" dirty="0">
                <a:solidFill>
                  <a:prstClr val="white"/>
                </a:solidFill>
                <a:latin typeface="微软雅黑" panose="020B0503020204020204" pitchFamily="34" charset="-122"/>
                <a:ea typeface="微软雅黑" panose="020B0503020204020204" pitchFamily="34" charset="-122"/>
              </a:rPr>
              <a:t>思想政治理论</a:t>
            </a:r>
            <a:r>
              <a:rPr lang="zh-CN" altLang="en-US" sz="2400" b="1" kern="0" dirty="0" smtClean="0">
                <a:solidFill>
                  <a:prstClr val="white"/>
                </a:solidFill>
                <a:latin typeface="微软雅黑" panose="020B0503020204020204" pitchFamily="34" charset="-122"/>
                <a:ea typeface="微软雅黑" panose="020B0503020204020204" pitchFamily="34" charset="-122"/>
              </a:rPr>
              <a:t>课暑期</a:t>
            </a:r>
            <a:r>
              <a:rPr lang="zh-CN" altLang="en-US" sz="2400" b="1" kern="0" dirty="0">
                <a:solidFill>
                  <a:prstClr val="white"/>
                </a:solidFill>
                <a:latin typeface="微软雅黑" panose="020B0503020204020204" pitchFamily="34" charset="-122"/>
                <a:ea typeface="微软雅黑" panose="020B0503020204020204" pitchFamily="34" charset="-122"/>
              </a:rPr>
              <a:t>社会实践</a:t>
            </a:r>
            <a:endParaRPr lang="zh-CN" altLang="en-US" sz="2400" b="1" kern="0" dirty="0" smtClean="0">
              <a:solidFill>
                <a:prstClr val="white"/>
              </a:solidFill>
              <a:latin typeface="微软雅黑" panose="020B0503020204020204" pitchFamily="34" charset="-122"/>
              <a:ea typeface="微软雅黑" panose="020B0503020204020204" pitchFamily="34" charset="-122"/>
            </a:endParaRPr>
          </a:p>
        </p:txBody>
      </p:sp>
      <p:pic>
        <p:nvPicPr>
          <p:cNvPr id="7" name="Picture 2" descr="D:\康凯\进行中\北理工\new ppt\导图\10-16\2-01.png"/>
          <p:cNvPicPr>
            <a:picLocks noChangeAspect="1" noChangeArrowheads="1"/>
          </p:cNvPicPr>
          <p:nvPr/>
        </p:nvPicPr>
        <p:blipFill rotWithShape="1">
          <a:blip r:embed="rId3"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服务北京发展</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575517" y="1345332"/>
            <a:ext cx="7992966" cy="2862322"/>
          </a:xfrm>
          <a:prstGeom prst="rect">
            <a:avLst/>
          </a:prstGeom>
          <a:noFill/>
        </p:spPr>
        <p:txBody>
          <a:bodyPr wrap="square" rtlCol="0">
            <a:spAutoFit/>
          </a:bodyPr>
          <a:lstStyle/>
          <a:p>
            <a:pPr algn="just">
              <a:lnSpc>
                <a:spcPct val="150000"/>
              </a:lnSpc>
              <a:buFont typeface="Wingdings" panose="05000000000000000000" charset="0"/>
              <a:buChar char="Ø"/>
            </a:pPr>
            <a:r>
              <a:rPr lang="zh-CN" altLang="en-US" sz="2000" b="1" dirty="0" smtClean="0">
                <a:solidFill>
                  <a:prstClr val="black"/>
                </a:solidFill>
                <a:latin typeface="宋体" panose="02010600030101010101" pitchFamily="2" charset="-122"/>
              </a:rPr>
              <a:t> 为</a:t>
            </a:r>
            <a:r>
              <a:rPr lang="zh-CN" altLang="en-US" sz="2000" b="1" dirty="0">
                <a:solidFill>
                  <a:prstClr val="black"/>
                </a:solidFill>
                <a:latin typeface="宋体" panose="02010600030101010101" pitchFamily="2" charset="-122"/>
              </a:rPr>
              <a:t>深入贯彻落实党的十九大精神、全国高校思想政治工作会议精神，深化学校“</a:t>
            </a:r>
            <a:r>
              <a:rPr lang="zh-CN" altLang="en-US" sz="2000" b="1" dirty="0">
                <a:solidFill>
                  <a:srgbClr val="FF0000"/>
                </a:solidFill>
                <a:latin typeface="宋体" panose="02010600030101010101" pitchFamily="2" charset="-122"/>
              </a:rPr>
              <a:t>价值塑造、知识养成、实践能力</a:t>
            </a:r>
            <a:r>
              <a:rPr lang="zh-CN" altLang="en-US" sz="2000" b="1" dirty="0">
                <a:solidFill>
                  <a:prstClr val="black"/>
                </a:solidFill>
                <a:latin typeface="宋体" panose="02010600030101010101" pitchFamily="2" charset="-122"/>
              </a:rPr>
              <a:t>”三位一体人才培养模式，提升大学生对中国社会准确理性认识，提高大学生实践调研能力，激发青年爱国情怀和参政议政热情，</a:t>
            </a:r>
            <a:r>
              <a:rPr lang="zh-CN" altLang="en-US" sz="2000" b="1" dirty="0">
                <a:solidFill>
                  <a:srgbClr val="FF0000"/>
                </a:solidFill>
                <a:latin typeface="宋体" panose="02010600030101010101" pitchFamily="2" charset="-122"/>
              </a:rPr>
              <a:t>北京理工大学党委统战部、马克思主义学院</a:t>
            </a:r>
            <a:r>
              <a:rPr lang="zh-CN" altLang="en-US" sz="2000" b="1" dirty="0">
                <a:solidFill>
                  <a:prstClr val="black"/>
                </a:solidFill>
                <a:latin typeface="宋体" panose="02010600030101010101" pitchFamily="2" charset="-122"/>
              </a:rPr>
              <a:t>联合</a:t>
            </a:r>
            <a:r>
              <a:rPr lang="zh-CN" altLang="en-US" sz="2000" b="1" dirty="0">
                <a:solidFill>
                  <a:srgbClr val="FF0000"/>
                </a:solidFill>
                <a:latin typeface="宋体" panose="02010600030101010101" pitchFamily="2" charset="-122"/>
              </a:rPr>
              <a:t>人民政协报社、人民政协网</a:t>
            </a:r>
            <a:r>
              <a:rPr lang="zh-CN" altLang="en-US" sz="2000" b="1" dirty="0">
                <a:solidFill>
                  <a:prstClr val="black"/>
                </a:solidFill>
                <a:latin typeface="宋体" panose="02010600030101010101" pitchFamily="2" charset="-122"/>
              </a:rPr>
              <a:t>每年面向思想政治理论课社会实践课程的全体学生开展“</a:t>
            </a:r>
            <a:r>
              <a:rPr lang="zh-CN" altLang="en-US" sz="2000" b="1" dirty="0">
                <a:solidFill>
                  <a:srgbClr val="FF0000"/>
                </a:solidFill>
                <a:latin typeface="宋体" panose="02010600030101010101" pitchFamily="2" charset="-122"/>
              </a:rPr>
              <a:t>方寸提案 精彩青春</a:t>
            </a:r>
            <a:r>
              <a:rPr lang="zh-CN" altLang="en-US" sz="2000" b="1" dirty="0">
                <a:solidFill>
                  <a:prstClr val="black"/>
                </a:solidFill>
                <a:latin typeface="宋体" panose="02010600030101010101" pitchFamily="2" charset="-122"/>
              </a:rPr>
              <a:t>”模拟政协提案大赛</a:t>
            </a:r>
            <a:r>
              <a:rPr lang="zh-CN" altLang="en-US" sz="2000" b="1" dirty="0" smtClean="0">
                <a:solidFill>
                  <a:prstClr val="black"/>
                </a:solidFill>
                <a:latin typeface="宋体" panose="02010600030101010101" pitchFamily="2" charset="-122"/>
              </a:rPr>
              <a:t>。</a:t>
            </a:r>
            <a:endParaRPr lang="en-US" altLang="zh-CN" sz="2000" b="1" dirty="0" smtClean="0">
              <a:solidFill>
                <a:prstClr val="black"/>
              </a:solidFill>
              <a:latin typeface="宋体" panose="02010600030101010101" pitchFamily="2" charset="-122"/>
            </a:endParaRPr>
          </a:p>
        </p:txBody>
      </p:sp>
      <p:sp>
        <p:nvSpPr>
          <p:cNvPr id="14" name="流程图: 过程 13"/>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15" name="文本框 32"/>
          <p:cNvSpPr txBox="1"/>
          <p:nvPr/>
        </p:nvSpPr>
        <p:spPr>
          <a:xfrm>
            <a:off x="395536" y="72453"/>
            <a:ext cx="5729039" cy="461665"/>
          </a:xfrm>
          <a:prstGeom prst="rect">
            <a:avLst/>
          </a:prstGeom>
          <a:noFill/>
        </p:spPr>
        <p:txBody>
          <a:bodyPr wrap="square" rtlCol="0">
            <a:spAutoFit/>
          </a:bodyPr>
          <a:lstStyle/>
          <a:p>
            <a:r>
              <a:rPr lang="en-US" altLang="zh-CN" sz="2400" b="1" kern="0" dirty="0" smtClean="0">
                <a:solidFill>
                  <a:prstClr val="white"/>
                </a:solidFill>
                <a:latin typeface="微软雅黑" panose="020B0503020204020204" pitchFamily="34" charset="-122"/>
                <a:ea typeface="微软雅黑" panose="020B0503020204020204" pitchFamily="34" charset="-122"/>
              </a:rPr>
              <a:t>1.</a:t>
            </a:r>
            <a:r>
              <a:rPr lang="zh-CN" altLang="en-US" sz="2400" b="1" kern="0" dirty="0" smtClean="0">
                <a:solidFill>
                  <a:prstClr val="white"/>
                </a:solidFill>
                <a:latin typeface="微软雅黑" panose="020B0503020204020204" pitchFamily="34" charset="-122"/>
                <a:ea typeface="微软雅黑" panose="020B0503020204020204" pitchFamily="34" charset="-122"/>
              </a:rPr>
              <a:t>主题实践的背景 </a:t>
            </a:r>
          </a:p>
        </p:txBody>
      </p:sp>
      <p:pic>
        <p:nvPicPr>
          <p:cNvPr id="16"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089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服务北京发展</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395536" y="841276"/>
            <a:ext cx="7992966" cy="3939540"/>
          </a:xfrm>
          <a:prstGeom prst="rect">
            <a:avLst/>
          </a:prstGeom>
          <a:noFill/>
        </p:spPr>
        <p:txBody>
          <a:bodyPr wrap="square" rtlCol="0">
            <a:spAutoFit/>
          </a:bodyPr>
          <a:lstStyle/>
          <a:p>
            <a:pPr>
              <a:lnSpc>
                <a:spcPct val="125000"/>
              </a:lnSpc>
              <a:buFont typeface="Wingdings" panose="05000000000000000000" charset="0"/>
              <a:buChar char="Ø"/>
            </a:pPr>
            <a:r>
              <a:rPr lang="zh-CN" altLang="en-US" sz="2000" b="1" dirty="0" smtClean="0">
                <a:solidFill>
                  <a:prstClr val="black"/>
                </a:solidFill>
                <a:latin typeface="宋体" panose="02010600030101010101" pitchFamily="2" charset="-122"/>
              </a:rPr>
              <a:t> 为</a:t>
            </a:r>
            <a:r>
              <a:rPr lang="zh-CN" altLang="en-US" sz="2000" b="1" dirty="0">
                <a:solidFill>
                  <a:prstClr val="black"/>
                </a:solidFill>
                <a:latin typeface="宋体" panose="02010600030101010101" pitchFamily="2" charset="-122"/>
              </a:rPr>
              <a:t>进一步学习贯彻习近平新时代中国特色社会主义思想，以立德树人为根本，对标培养担当民族复兴大任的时代新人、培养德智体美劳全面发展社会主义建设者和接班人的根本任务要求，结合大学生思想政治理论课社会实践课程，动员大学生</a:t>
            </a:r>
            <a:r>
              <a:rPr lang="zh-CN" altLang="en-US" sz="2000" b="1" dirty="0">
                <a:solidFill>
                  <a:srgbClr val="FF0000"/>
                </a:solidFill>
                <a:latin typeface="宋体" panose="02010600030101010101" pitchFamily="2" charset="-122"/>
              </a:rPr>
              <a:t>模拟委员身份</a:t>
            </a:r>
            <a:r>
              <a:rPr lang="zh-CN" altLang="en-US" sz="2000" b="1" dirty="0">
                <a:solidFill>
                  <a:prstClr val="black"/>
                </a:solidFill>
                <a:latin typeface="宋体" panose="02010600030101010101" pitchFamily="2" charset="-122"/>
              </a:rPr>
              <a:t>，开展实地</a:t>
            </a:r>
            <a:r>
              <a:rPr lang="zh-CN" altLang="en-US" sz="2000" b="1" dirty="0">
                <a:solidFill>
                  <a:srgbClr val="FF0000"/>
                </a:solidFill>
                <a:latin typeface="宋体" panose="02010600030101010101" pitchFamily="2" charset="-122"/>
              </a:rPr>
              <a:t>调研</a:t>
            </a:r>
            <a:r>
              <a:rPr lang="zh-CN" altLang="en-US" sz="2000" b="1" dirty="0">
                <a:solidFill>
                  <a:prstClr val="black"/>
                </a:solidFill>
                <a:latin typeface="宋体" panose="02010600030101010101" pitchFamily="2" charset="-122"/>
              </a:rPr>
              <a:t>、撰写模拟</a:t>
            </a:r>
            <a:r>
              <a:rPr lang="zh-CN" altLang="en-US" sz="2000" b="1" dirty="0">
                <a:solidFill>
                  <a:srgbClr val="FF0000"/>
                </a:solidFill>
                <a:latin typeface="宋体" panose="02010600030101010101" pitchFamily="2" charset="-122"/>
              </a:rPr>
              <a:t>提案</a:t>
            </a:r>
            <a:r>
              <a:rPr lang="zh-CN" altLang="en-US" sz="2000" b="1" dirty="0">
                <a:solidFill>
                  <a:prstClr val="black"/>
                </a:solidFill>
                <a:latin typeface="宋体" panose="02010600030101010101" pitchFamily="2" charset="-122"/>
              </a:rPr>
              <a:t>、</a:t>
            </a:r>
            <a:r>
              <a:rPr lang="zh-CN" altLang="en-US" sz="2000" b="1" dirty="0">
                <a:solidFill>
                  <a:srgbClr val="FF0000"/>
                </a:solidFill>
                <a:latin typeface="宋体" panose="02010600030101010101" pitchFamily="2" charset="-122"/>
              </a:rPr>
              <a:t>展示和答辩</a:t>
            </a:r>
            <a:r>
              <a:rPr lang="zh-CN" altLang="en-US" sz="2000" b="1" dirty="0">
                <a:solidFill>
                  <a:prstClr val="black"/>
                </a:solidFill>
                <a:latin typeface="宋体" panose="02010600030101010101" pitchFamily="2" charset="-122"/>
              </a:rPr>
              <a:t>提案，将学习、讨论、实践、深化四个环节层层推进，让青年在实践中进行有序政治参与，感受社会主义协商民主魅力，实现理论联系实际、校园联系社会、制度联系群众、青春梦联系中国梦、实践活动推动改革创新的实践育人成效，引导青年将个人命运融入国家命运，以个人梦想推动国家梦想，在把小我融入大我的成长奋斗中共同实现成才梦、北理梦、中国</a:t>
            </a:r>
            <a:r>
              <a:rPr lang="zh-CN" altLang="en-US" sz="2000" b="1" dirty="0" smtClean="0">
                <a:solidFill>
                  <a:prstClr val="black"/>
                </a:solidFill>
                <a:latin typeface="宋体" panose="02010600030101010101" pitchFamily="2" charset="-122"/>
              </a:rPr>
              <a:t>梦。</a:t>
            </a:r>
            <a:endParaRPr lang="en-US" altLang="zh-CN" sz="2000" b="1" dirty="0" smtClean="0">
              <a:solidFill>
                <a:prstClr val="black"/>
              </a:solidFill>
              <a:latin typeface="宋体" panose="02010600030101010101" pitchFamily="2" charset="-122"/>
            </a:endParaRPr>
          </a:p>
        </p:txBody>
      </p:sp>
      <p:sp>
        <p:nvSpPr>
          <p:cNvPr id="14" name="流程图: 过程 13"/>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15" name="文本框 32"/>
          <p:cNvSpPr txBox="1"/>
          <p:nvPr/>
        </p:nvSpPr>
        <p:spPr>
          <a:xfrm>
            <a:off x="395536" y="72453"/>
            <a:ext cx="5729039" cy="461665"/>
          </a:xfrm>
          <a:prstGeom prst="rect">
            <a:avLst/>
          </a:prstGeom>
          <a:noFill/>
        </p:spPr>
        <p:txBody>
          <a:bodyPr wrap="square" rtlCol="0">
            <a:spAutoFit/>
          </a:bodyPr>
          <a:lstStyle/>
          <a:p>
            <a:r>
              <a:rPr lang="en-US" altLang="zh-CN" sz="2400" b="1" kern="0" dirty="0">
                <a:solidFill>
                  <a:prstClr val="white"/>
                </a:solidFill>
                <a:latin typeface="微软雅黑" panose="020B0503020204020204" pitchFamily="34" charset="-122"/>
                <a:ea typeface="微软雅黑" panose="020B0503020204020204" pitchFamily="34" charset="-122"/>
              </a:rPr>
              <a:t>2</a:t>
            </a:r>
            <a:r>
              <a:rPr lang="en-US" altLang="zh-CN" sz="2400" b="1" kern="0" dirty="0" smtClean="0">
                <a:solidFill>
                  <a:prstClr val="white"/>
                </a:solidFill>
                <a:latin typeface="微软雅黑" panose="020B0503020204020204" pitchFamily="34" charset="-122"/>
                <a:ea typeface="微软雅黑" panose="020B0503020204020204" pitchFamily="34" charset="-122"/>
              </a:rPr>
              <a:t>.</a:t>
            </a:r>
            <a:r>
              <a:rPr lang="zh-CN" altLang="en-US" sz="2400" b="1" kern="0" dirty="0">
                <a:solidFill>
                  <a:prstClr val="white"/>
                </a:solidFill>
                <a:latin typeface="微软雅黑" panose="020B0503020204020204" pitchFamily="34" charset="-122"/>
                <a:ea typeface="微软雅黑" panose="020B0503020204020204" pitchFamily="34" charset="-122"/>
              </a:rPr>
              <a:t>指导思想</a:t>
            </a:r>
            <a:endParaRPr lang="zh-CN" altLang="en-US" sz="2400" b="1" kern="0" dirty="0" smtClean="0">
              <a:solidFill>
                <a:prstClr val="white"/>
              </a:solidFill>
              <a:latin typeface="微软雅黑" panose="020B0503020204020204" pitchFamily="34" charset="-122"/>
              <a:ea typeface="微软雅黑" panose="020B0503020204020204" pitchFamily="34" charset="-122"/>
            </a:endParaRPr>
          </a:p>
        </p:txBody>
      </p:sp>
      <p:pic>
        <p:nvPicPr>
          <p:cNvPr id="16"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80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24098"/>
            <a:ext cx="7992888" cy="523220"/>
          </a:xfrm>
          <a:prstGeom prst="rect">
            <a:avLst/>
          </a:prstGeom>
          <a:noFill/>
        </p:spPr>
        <p:txBody>
          <a:bodyPr wrap="square" rtlCol="0">
            <a:spAutoFit/>
          </a:bodyPr>
          <a:lstStyle/>
          <a:p>
            <a:r>
              <a:rPr lang="zh-CN" altLang="en-US" sz="2800" b="1" dirty="0" smtClean="0">
                <a:solidFill>
                  <a:srgbClr val="FF0000"/>
                </a:solidFill>
                <a:latin typeface="黑体" panose="02010609060101010101" pitchFamily="49" charset="-122"/>
                <a:ea typeface="黑体" panose="02010609060101010101" pitchFamily="49" charset="-122"/>
              </a:rPr>
              <a:t>服务北京发展</a:t>
            </a:r>
            <a:endParaRPr lang="zh-CN" altLang="en-US" sz="2800" b="1"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395536" y="1129308"/>
            <a:ext cx="7992966" cy="3170099"/>
          </a:xfrm>
          <a:prstGeom prst="rect">
            <a:avLst/>
          </a:prstGeom>
          <a:noFill/>
        </p:spPr>
        <p:txBody>
          <a:bodyPr wrap="square" rtlCol="0">
            <a:spAutoFit/>
          </a:bodyPr>
          <a:lstStyle/>
          <a:p>
            <a:pPr>
              <a:lnSpc>
                <a:spcPct val="200000"/>
              </a:lnSpc>
              <a:buFont typeface="Wingdings" panose="05000000000000000000" charset="0"/>
              <a:buChar char="Ø"/>
            </a:pPr>
            <a:r>
              <a:rPr lang="zh-CN" altLang="en-US" sz="2000" b="1" dirty="0" smtClean="0">
                <a:solidFill>
                  <a:prstClr val="black"/>
                </a:solidFill>
                <a:latin typeface="宋体" panose="02010600030101010101" pitchFamily="2" charset="-122"/>
              </a:rPr>
              <a:t>主办</a:t>
            </a:r>
            <a:r>
              <a:rPr lang="zh-CN" altLang="en-US" sz="2000" b="1" dirty="0">
                <a:solidFill>
                  <a:prstClr val="black"/>
                </a:solidFill>
                <a:latin typeface="宋体" panose="02010600030101010101" pitchFamily="2" charset="-122"/>
              </a:rPr>
              <a:t>单位：北京理工大学</a:t>
            </a:r>
          </a:p>
          <a:p>
            <a:pPr>
              <a:lnSpc>
                <a:spcPct val="200000"/>
              </a:lnSpc>
              <a:buFont typeface="Wingdings" panose="05000000000000000000" charset="0"/>
              <a:buChar char="Ø"/>
            </a:pPr>
            <a:r>
              <a:rPr lang="zh-CN" altLang="en-US" sz="2000" b="1" dirty="0" smtClean="0">
                <a:solidFill>
                  <a:prstClr val="black"/>
                </a:solidFill>
                <a:latin typeface="宋体" panose="02010600030101010101" pitchFamily="2" charset="-122"/>
              </a:rPr>
              <a:t>承办</a:t>
            </a:r>
            <a:r>
              <a:rPr lang="zh-CN" altLang="en-US" sz="2000" b="1" dirty="0">
                <a:solidFill>
                  <a:prstClr val="black"/>
                </a:solidFill>
                <a:latin typeface="宋体" panose="02010600030101010101" pitchFamily="2" charset="-122"/>
              </a:rPr>
              <a:t>单位：</a:t>
            </a:r>
            <a:r>
              <a:rPr lang="zh-CN" altLang="en-US" sz="2000" b="1" dirty="0" smtClean="0">
                <a:solidFill>
                  <a:prstClr val="black"/>
                </a:solidFill>
                <a:latin typeface="宋体" panose="02010600030101010101" pitchFamily="2" charset="-122"/>
              </a:rPr>
              <a:t>北京理工大学马克思主义学院、党委统战部</a:t>
            </a:r>
            <a:endParaRPr lang="en-US" altLang="zh-CN" sz="2000" b="1" dirty="0" smtClean="0">
              <a:solidFill>
                <a:prstClr val="black"/>
              </a:solidFill>
              <a:latin typeface="宋体" panose="02010600030101010101" pitchFamily="2" charset="-122"/>
            </a:endParaRPr>
          </a:p>
          <a:p>
            <a:pPr>
              <a:lnSpc>
                <a:spcPct val="200000"/>
              </a:lnSpc>
              <a:buFont typeface="Wingdings" panose="05000000000000000000" charset="0"/>
              <a:buChar char="Ø"/>
            </a:pPr>
            <a:r>
              <a:rPr lang="zh-CN" altLang="en-US" sz="2000" b="1" dirty="0" smtClean="0">
                <a:solidFill>
                  <a:prstClr val="black"/>
                </a:solidFill>
                <a:latin typeface="宋体" panose="02010600030101010101" pitchFamily="2" charset="-122"/>
              </a:rPr>
              <a:t>指导</a:t>
            </a:r>
            <a:r>
              <a:rPr lang="zh-CN" altLang="en-US" sz="2000" b="1" dirty="0">
                <a:solidFill>
                  <a:prstClr val="black"/>
                </a:solidFill>
                <a:latin typeface="宋体" panose="02010600030101010101" pitchFamily="2" charset="-122"/>
              </a:rPr>
              <a:t>单位：人民政协报社、人民政协网</a:t>
            </a:r>
          </a:p>
          <a:p>
            <a:pPr>
              <a:lnSpc>
                <a:spcPct val="200000"/>
              </a:lnSpc>
              <a:buFont typeface="Wingdings" panose="05000000000000000000" charset="0"/>
              <a:buChar char="Ø"/>
            </a:pPr>
            <a:r>
              <a:rPr lang="zh-CN" altLang="en-US" sz="2000" b="1" dirty="0" smtClean="0">
                <a:solidFill>
                  <a:prstClr val="black"/>
                </a:solidFill>
                <a:latin typeface="宋体" panose="02010600030101010101" pitchFamily="2" charset="-122"/>
              </a:rPr>
              <a:t>线</a:t>
            </a:r>
            <a:r>
              <a:rPr lang="zh-CN" altLang="en-US" sz="2000" b="1" dirty="0">
                <a:solidFill>
                  <a:prstClr val="black"/>
                </a:solidFill>
                <a:latin typeface="宋体" panose="02010600030101010101" pitchFamily="2" charset="-122"/>
              </a:rPr>
              <a:t>上提案提交平台：“</a:t>
            </a:r>
            <a:r>
              <a:rPr lang="zh-CN" altLang="en-US" sz="2000" b="1" dirty="0">
                <a:solidFill>
                  <a:srgbClr val="FF0000"/>
                </a:solidFill>
                <a:latin typeface="宋体" panose="02010600030101010101" pitchFamily="2" charset="-122"/>
              </a:rPr>
              <a:t>假如我是委员</a:t>
            </a:r>
            <a:r>
              <a:rPr lang="zh-CN" altLang="en-US" sz="2000" b="1" dirty="0">
                <a:solidFill>
                  <a:prstClr val="black"/>
                </a:solidFill>
                <a:latin typeface="宋体" panose="02010600030101010101" pitchFamily="2" charset="-122"/>
              </a:rPr>
              <a:t>”小程序</a:t>
            </a:r>
          </a:p>
          <a:p>
            <a:pPr>
              <a:lnSpc>
                <a:spcPct val="200000"/>
              </a:lnSpc>
              <a:buFont typeface="Wingdings" panose="05000000000000000000" charset="0"/>
              <a:buChar char="Ø"/>
            </a:pPr>
            <a:r>
              <a:rPr lang="zh-CN" altLang="en-US" sz="2000" b="1" dirty="0" smtClean="0">
                <a:solidFill>
                  <a:prstClr val="black"/>
                </a:solidFill>
                <a:latin typeface="宋体" panose="02010600030101010101" pitchFamily="2" charset="-122"/>
              </a:rPr>
              <a:t>技术</a:t>
            </a:r>
            <a:r>
              <a:rPr lang="zh-CN" altLang="en-US" sz="2000" b="1" dirty="0">
                <a:solidFill>
                  <a:prstClr val="black"/>
                </a:solidFill>
                <a:latin typeface="宋体" panose="02010600030101010101" pitchFamily="2" charset="-122"/>
              </a:rPr>
              <a:t>支持单位：北京新新向荣科技有限公司</a:t>
            </a:r>
          </a:p>
        </p:txBody>
      </p:sp>
      <p:sp>
        <p:nvSpPr>
          <p:cNvPr id="14" name="流程图: 过程 13"/>
          <p:cNvSpPr/>
          <p:nvPr/>
        </p:nvSpPr>
        <p:spPr>
          <a:xfrm>
            <a:off x="0" y="0"/>
            <a:ext cx="9144000" cy="599585"/>
          </a:xfrm>
          <a:prstGeom prst="flowChartProcess">
            <a:avLst/>
          </a:prstGeom>
          <a:solidFill>
            <a:srgbClr val="9A1721"/>
          </a:solidFill>
          <a:ln w="12700" cap="flat" cmpd="sng" algn="ctr">
            <a:noFill/>
            <a:prstDash val="solid"/>
            <a:miter lim="800000"/>
          </a:ln>
          <a:effectLst/>
        </p:spPr>
        <p:txBody>
          <a:bodyPr rtlCol="0" anchor="ctr"/>
          <a:lstStyle/>
          <a:p>
            <a:pPr algn="ctr">
              <a:defRPr/>
            </a:pPr>
            <a:endParaRPr lang="zh-CN" altLang="en-US" sz="1350" kern="0" smtClean="0">
              <a:solidFill>
                <a:prstClr val="white"/>
              </a:solidFill>
            </a:endParaRPr>
          </a:p>
        </p:txBody>
      </p:sp>
      <p:sp>
        <p:nvSpPr>
          <p:cNvPr id="15" name="文本框 32"/>
          <p:cNvSpPr txBox="1"/>
          <p:nvPr/>
        </p:nvSpPr>
        <p:spPr>
          <a:xfrm>
            <a:off x="395536" y="72453"/>
            <a:ext cx="5729039" cy="461665"/>
          </a:xfrm>
          <a:prstGeom prst="rect">
            <a:avLst/>
          </a:prstGeom>
          <a:noFill/>
        </p:spPr>
        <p:txBody>
          <a:bodyPr wrap="square" rtlCol="0">
            <a:spAutoFit/>
          </a:bodyPr>
          <a:lstStyle/>
          <a:p>
            <a:r>
              <a:rPr lang="en-US" altLang="zh-CN" sz="2400" b="1" kern="0" dirty="0" smtClean="0">
                <a:solidFill>
                  <a:prstClr val="white"/>
                </a:solidFill>
                <a:latin typeface="微软雅黑" panose="020B0503020204020204" pitchFamily="34" charset="-122"/>
                <a:ea typeface="微软雅黑" panose="020B0503020204020204" pitchFamily="34" charset="-122"/>
              </a:rPr>
              <a:t>3.</a:t>
            </a:r>
            <a:r>
              <a:rPr lang="zh-CN" altLang="en-US" sz="2400" b="1" kern="0" dirty="0" smtClean="0">
                <a:solidFill>
                  <a:prstClr val="white"/>
                </a:solidFill>
                <a:latin typeface="微软雅黑" panose="020B0503020204020204" pitchFamily="34" charset="-122"/>
                <a:ea typeface="微软雅黑" panose="020B0503020204020204" pitchFamily="34" charset="-122"/>
              </a:rPr>
              <a:t>工作机构</a:t>
            </a:r>
            <a:endParaRPr lang="zh-CN" altLang="en-US" sz="2400" b="1" kern="0" dirty="0">
              <a:solidFill>
                <a:prstClr val="white"/>
              </a:solidFill>
              <a:latin typeface="微软雅黑" panose="020B0503020204020204" pitchFamily="34" charset="-122"/>
              <a:ea typeface="微软雅黑" panose="020B0503020204020204" pitchFamily="34" charset="-122"/>
            </a:endParaRPr>
          </a:p>
        </p:txBody>
      </p:sp>
      <p:pic>
        <p:nvPicPr>
          <p:cNvPr id="16" name="Picture 2" descr="D:\康凯\进行中\北理工\new ppt\导图\10-16\2-01.png"/>
          <p:cNvPicPr>
            <a:picLocks noChangeAspect="1" noChangeArrowheads="1"/>
          </p:cNvPicPr>
          <p:nvPr/>
        </p:nvPicPr>
        <p:blipFill rotWithShape="1">
          <a:blip r:embed="rId2" cstate="print">
            <a:lum bright="70000" contrast="-70000"/>
          </a:blip>
          <a:srcRect l="74604" t="90131" r="-1747" b="1693"/>
          <a:stretch>
            <a:fillRect/>
          </a:stretch>
        </p:blipFill>
        <p:spPr bwMode="auto">
          <a:xfrm>
            <a:off x="6778396" y="88161"/>
            <a:ext cx="2558327" cy="423262"/>
          </a:xfrm>
          <a:prstGeom prst="rect">
            <a:avLst/>
          </a:prstGeom>
          <a:noFill/>
          <a:ln w="9525">
            <a:noFill/>
            <a:miter lim="800000"/>
            <a:headEnd/>
            <a:tailEnd/>
          </a:ln>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78425"/>
            <a:ext cx="9144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776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1_时装设计">
  <a:themeElements>
    <a:clrScheme name="时装设计">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黑领结">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时装设计">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fillRect/>
          </a:stretch>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时装设计">
  <a:themeElements>
    <a:clrScheme name="时装设计">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黑领结">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时装设计">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fillRect/>
          </a:stretch>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4179</TotalTime>
  <Words>6630</Words>
  <Application>Microsoft Office PowerPoint</Application>
  <PresentationFormat>全屏显示(16:10)</PresentationFormat>
  <Paragraphs>628</Paragraphs>
  <Slides>69</Slides>
  <Notes>10</Notes>
  <HiddenSlides>0</HiddenSlides>
  <MMClips>0</MMClips>
  <ScaleCrop>false</ScaleCrop>
  <HeadingPairs>
    <vt:vector size="4" baseType="variant">
      <vt:variant>
        <vt:lpstr>主题</vt:lpstr>
      </vt:variant>
      <vt:variant>
        <vt:i4>10</vt:i4>
      </vt:variant>
      <vt:variant>
        <vt:lpstr>幻灯片标题</vt:lpstr>
      </vt:variant>
      <vt:variant>
        <vt:i4>69</vt:i4>
      </vt:variant>
    </vt:vector>
  </HeadingPairs>
  <TitlesOfParts>
    <vt:vector size="79" baseType="lpstr">
      <vt:lpstr>Office 主题</vt:lpstr>
      <vt:lpstr>1_Office 主题</vt:lpstr>
      <vt:lpstr>3_Office 主题</vt:lpstr>
      <vt:lpstr>时装设计</vt:lpstr>
      <vt:lpstr>4_Office 主题</vt:lpstr>
      <vt:lpstr>5_Office 主题</vt:lpstr>
      <vt:lpstr>6_Office 主题</vt:lpstr>
      <vt:lpstr>7_Office 主题</vt:lpstr>
      <vt:lpstr>2_Office 主题</vt:lpstr>
      <vt:lpstr>1_时装设计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张焱</dc:creator>
  <cp:lastModifiedBy>yang</cp:lastModifiedBy>
  <cp:revision>409</cp:revision>
  <dcterms:created xsi:type="dcterms:W3CDTF">2013-03-19T07:25:00Z</dcterms:created>
  <dcterms:modified xsi:type="dcterms:W3CDTF">2022-05-23T13:29:58Z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